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3.xml" ContentType="application/vnd.openxmlformats-officedocument.theme+xml"/>
  <Override PartName="/ppt/slideLayouts/slideLayout11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50" r:id="rId2"/>
    <p:sldMasterId id="2147483652" r:id="rId3"/>
    <p:sldMasterId id="2147483661" r:id="rId4"/>
  </p:sldMasterIdLst>
  <p:notesMasterIdLst>
    <p:notesMasterId r:id="rId19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7" r:id="rId14"/>
    <p:sldId id="265" r:id="rId15"/>
    <p:sldId id="266" r:id="rId16"/>
    <p:sldId id="268" r:id="rId17"/>
    <p:sldId id="269" r:id="rId18"/>
  </p:sldIdLst>
  <p:sldSz cx="12192000" cy="6858000"/>
  <p:notesSz cx="6858000" cy="9144000"/>
  <p:embeddedFontLs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Garamond" panose="02020404030301010803" pitchFamily="18" charset="0"/>
      <p:regular r:id="rId24"/>
      <p:bold r:id="rId25"/>
      <p:italic r:id="rId26"/>
    </p:embeddedFont>
    <p:embeddedFont>
      <p:font typeface="Lato" panose="020F0502020204030203" pitchFamily="34" charset="0"/>
      <p:regular r:id="rId27"/>
      <p:bold r:id="rId28"/>
      <p:italic r:id="rId29"/>
      <p:boldItalic r:id="rId30"/>
    </p:embeddedFont>
    <p:embeddedFont>
      <p:font typeface="Open Sans" panose="020B0606030504020204" pitchFamily="34" charset="0"/>
      <p:regular r:id="rId31"/>
      <p:bold r:id="rId32"/>
      <p:italic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5" roundtripDataSignature="AMtx7mikzwGgSwOaZsbbfKRuE8vF482ka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46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7.fntdata"/><Relationship Id="rId39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21" Type="http://schemas.openxmlformats.org/officeDocument/2006/relationships/font" Target="fonts/font2.fntdata"/><Relationship Id="rId34" Type="http://schemas.openxmlformats.org/officeDocument/2006/relationships/font" Target="fonts/font15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6.fntdata"/><Relationship Id="rId33" Type="http://schemas.openxmlformats.org/officeDocument/2006/relationships/font" Target="fonts/font14.fntdata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8" name="Google Shape;268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6" name="Google Shape;276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p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9" name="Google Shape;249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EFEF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18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50800" algn="ctr" rotWithShape="0">
              <a:srgbClr val="000000">
                <a:alpha val="65882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18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9525" cap="sq" cmpd="sng">
            <a:solidFill>
              <a:srgbClr val="FEFEF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18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" name="Google Shape;23;p18"/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24" name="Google Shape;24;p18"/>
            <p:cNvCxnSpPr/>
            <p:nvPr/>
          </p:nvCxnSpPr>
          <p:spPr>
            <a:xfrm>
              <a:off x="5250180" y="1267730"/>
              <a:ext cx="0" cy="612648"/>
            </a:xfrm>
            <a:prstGeom prst="straightConnector1">
              <a:avLst/>
            </a:prstGeom>
            <a:solidFill>
              <a:srgbClr val="FEFEFE"/>
            </a:solidFill>
            <a:ln w="9525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5" name="Google Shape;25;p18"/>
            <p:cNvCxnSpPr/>
            <p:nvPr/>
          </p:nvCxnSpPr>
          <p:spPr>
            <a:xfrm>
              <a:off x="6941820" y="1267730"/>
              <a:ext cx="0" cy="612648"/>
            </a:xfrm>
            <a:prstGeom prst="straightConnector1">
              <a:avLst/>
            </a:prstGeom>
            <a:solidFill>
              <a:srgbClr val="FEFEFE"/>
            </a:solidFill>
            <a:ln w="9525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6" name="Google Shape;26;p18"/>
            <p:cNvCxnSpPr/>
            <p:nvPr/>
          </p:nvCxnSpPr>
          <p:spPr>
            <a:xfrm>
              <a:off x="5250180" y="1883664"/>
              <a:ext cx="1691640" cy="0"/>
            </a:xfrm>
            <a:prstGeom prst="straightConnector1">
              <a:avLst/>
            </a:prstGeom>
            <a:solidFill>
              <a:srgbClr val="FEFEFE"/>
            </a:solidFill>
            <a:ln w="9525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27" name="Google Shape;27;p18"/>
          <p:cNvSpPr txBox="1"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6800"/>
              <a:buFont typeface="Arial"/>
              <a:buNone/>
              <a:defRPr sz="6800" b="0" cap="non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18"/>
          <p:cNvSpPr txBox="1"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FEFEFE"/>
                </a:solidFill>
              </a:defRPr>
            </a:lvl1pPr>
            <a:lvl2pPr lvl="1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9" name="Google Shape;29;p18"/>
          <p:cNvSpPr txBox="1">
            <a:spLocks noGrp="1"/>
          </p:cNvSpPr>
          <p:nvPr>
            <p:ph type="dt" idx="10"/>
          </p:nvPr>
        </p:nvSpPr>
        <p:spPr>
          <a:xfrm>
            <a:off x="5318760" y="1341256"/>
            <a:ext cx="1554480" cy="4855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18"/>
          <p:cNvSpPr txBox="1">
            <a:spLocks noGrp="1"/>
          </p:cNvSpPr>
          <p:nvPr>
            <p:ph type="ftr" idx="11"/>
          </p:nvPr>
        </p:nvSpPr>
        <p:spPr>
          <a:xfrm>
            <a:off x="1629100" y="5177408"/>
            <a:ext cx="5730295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EFEFE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8"/>
          <p:cNvSpPr txBox="1">
            <a:spLocks noGrp="1"/>
          </p:cNvSpPr>
          <p:nvPr>
            <p:ph type="sldNum" idx="12"/>
          </p:nvPr>
        </p:nvSpPr>
        <p:spPr>
          <a:xfrm>
            <a:off x="8606920" y="5177408"/>
            <a:ext cx="195598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9"/>
          <p:cNvSpPr txBox="1"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29"/>
          <p:cNvSpPr txBox="1"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 b="1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 b="1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20" name="Google Shape;120;p29"/>
          <p:cNvSpPr txBox="1">
            <a:spLocks noGrp="1"/>
          </p:cNvSpPr>
          <p:nvPr>
            <p:ph type="body" idx="2"/>
          </p:nvPr>
        </p:nvSpPr>
        <p:spPr>
          <a:xfrm>
            <a:off x="1069848" y="2792472"/>
            <a:ext cx="4663440" cy="316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1800"/>
              <a:buChar char="◦"/>
              <a:defRPr sz="1800"/>
            </a:lvl1pPr>
            <a:lvl2pPr marL="914400" lvl="1" indent="-330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◦"/>
              <a:defRPr sz="1600"/>
            </a:lvl2pPr>
            <a:lvl3pPr marL="1371600" lvl="2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3pPr>
            <a:lvl4pPr marL="1828800" lvl="3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4pPr>
            <a:lvl5pPr marL="2286000" lvl="4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5pPr>
            <a:lvl6pPr marL="2743200" lvl="5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6pPr>
            <a:lvl7pPr marL="3200400" lvl="6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7pPr>
            <a:lvl8pPr marL="3657600" lvl="7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8pPr>
            <a:lvl9pPr marL="4114800" lvl="8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9pPr>
          </a:lstStyle>
          <a:p>
            <a:endParaRPr/>
          </a:p>
        </p:txBody>
      </p:sp>
      <p:sp>
        <p:nvSpPr>
          <p:cNvPr id="121" name="Google Shape;121;p29"/>
          <p:cNvSpPr txBox="1">
            <a:spLocks noGrp="1"/>
          </p:cNvSpPr>
          <p:nvPr>
            <p:ph type="body" idx="3"/>
          </p:nvPr>
        </p:nvSpPr>
        <p:spPr>
          <a:xfrm>
            <a:off x="6458712" y="2074334"/>
            <a:ext cx="466344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 b="1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22" name="Google Shape;122;p29"/>
          <p:cNvSpPr txBox="1">
            <a:spLocks noGrp="1"/>
          </p:cNvSpPr>
          <p:nvPr>
            <p:ph type="body" idx="4"/>
          </p:nvPr>
        </p:nvSpPr>
        <p:spPr>
          <a:xfrm>
            <a:off x="6458712" y="2792471"/>
            <a:ext cx="4663440" cy="3164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1800"/>
              <a:buChar char="◦"/>
              <a:defRPr sz="1800"/>
            </a:lvl1pPr>
            <a:lvl2pPr marL="914400" lvl="1" indent="-330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◦"/>
              <a:defRPr sz="1600"/>
            </a:lvl2pPr>
            <a:lvl3pPr marL="1371600" lvl="2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3pPr>
            <a:lvl4pPr marL="1828800" lvl="3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4pPr>
            <a:lvl5pPr marL="2286000" lvl="4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5pPr>
            <a:lvl6pPr marL="2743200" lvl="5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6pPr>
            <a:lvl7pPr marL="3200400" lvl="6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7pPr>
            <a:lvl8pPr marL="3657600" lvl="7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8pPr>
            <a:lvl9pPr marL="4114800" lvl="8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9pPr>
          </a:lstStyle>
          <a:p>
            <a:endParaRPr/>
          </a:p>
        </p:txBody>
      </p:sp>
      <p:sp>
        <p:nvSpPr>
          <p:cNvPr id="123" name="Google Shape;123;p29"/>
          <p:cNvSpPr txBox="1">
            <a:spLocks noGrp="1"/>
          </p:cNvSpPr>
          <p:nvPr>
            <p:ph type="dt" idx="10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9"/>
          <p:cNvSpPr txBox="1">
            <a:spLocks noGrp="1"/>
          </p:cNvSpPr>
          <p:nvPr>
            <p:ph type="ftr" idx="11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29"/>
          <p:cNvSpPr txBox="1">
            <a:spLocks noGrp="1"/>
          </p:cNvSpPr>
          <p:nvPr>
            <p:ph type="sldNum" idx="12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ntent with Caption" type="objTx">
  <p:cSld name="OBJECT_WITH_CAPTION_TEXT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2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1"/>
            <a:ext cx="1219200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6"/>
          <p:cNvSpPr/>
          <p:nvPr/>
        </p:nvSpPr>
        <p:spPr>
          <a:xfrm>
            <a:off x="8868578" y="237744"/>
            <a:ext cx="3077888" cy="638251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26"/>
          <p:cNvSpPr/>
          <p:nvPr/>
        </p:nvSpPr>
        <p:spPr>
          <a:xfrm>
            <a:off x="9000781" y="374903"/>
            <a:ext cx="2810894" cy="6108193"/>
          </a:xfrm>
          <a:prstGeom prst="rect">
            <a:avLst/>
          </a:prstGeom>
          <a:noFill/>
          <a:ln w="9525" cap="sq" cmpd="sng">
            <a:solidFill>
              <a:srgbClr val="672D8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26"/>
          <p:cNvSpPr txBox="1">
            <a:spLocks noGrp="1"/>
          </p:cNvSpPr>
          <p:nvPr>
            <p:ph type="title"/>
          </p:nvPr>
        </p:nvSpPr>
        <p:spPr>
          <a:xfrm>
            <a:off x="9121965" y="607392"/>
            <a:ext cx="2498197" cy="1592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 b="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26"/>
          <p:cNvSpPr txBox="1">
            <a:spLocks noGrp="1"/>
          </p:cNvSpPr>
          <p:nvPr>
            <p:ph type="body" idx="1"/>
          </p:nvPr>
        </p:nvSpPr>
        <p:spPr>
          <a:xfrm>
            <a:off x="685800" y="609600"/>
            <a:ext cx="6858000" cy="53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925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1900"/>
              <a:buChar char="◦"/>
              <a:defRPr sz="1900"/>
            </a:lvl1pPr>
            <a:lvl2pPr marL="914400" lvl="1" indent="-330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◦"/>
              <a:defRPr sz="1600"/>
            </a:lvl2pPr>
            <a:lvl3pPr marL="1371600" lvl="2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3pPr>
            <a:lvl4pPr marL="1828800" lvl="3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4pPr>
            <a:lvl5pPr marL="2286000" lvl="4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5pPr>
            <a:lvl6pPr marL="2743200" lvl="5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6pPr>
            <a:lvl7pPr marL="3200400" lvl="6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7pPr>
            <a:lvl8pPr marL="3657600" lvl="7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8pPr>
            <a:lvl9pPr marL="4114800" lvl="8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9pPr>
          </a:lstStyle>
          <a:p>
            <a:endParaRPr/>
          </a:p>
        </p:txBody>
      </p:sp>
      <p:sp>
        <p:nvSpPr>
          <p:cNvPr id="141" name="Google Shape;141;p26"/>
          <p:cNvSpPr txBox="1">
            <a:spLocks noGrp="1"/>
          </p:cNvSpPr>
          <p:nvPr>
            <p:ph type="body" idx="2"/>
          </p:nvPr>
        </p:nvSpPr>
        <p:spPr>
          <a:xfrm>
            <a:off x="9121965" y="2336800"/>
            <a:ext cx="2498198" cy="36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42" name="Google Shape;142;p26"/>
          <p:cNvSpPr txBox="1">
            <a:spLocks noGrp="1"/>
          </p:cNvSpPr>
          <p:nvPr>
            <p:ph type="dt" idx="10"/>
          </p:nvPr>
        </p:nvSpPr>
        <p:spPr>
          <a:xfrm>
            <a:off x="5588000" y="6035040"/>
            <a:ext cx="19558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EFEFE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26"/>
          <p:cNvSpPr txBox="1">
            <a:spLocks noGrp="1"/>
          </p:cNvSpPr>
          <p:nvPr>
            <p:ph type="ftr" idx="11"/>
          </p:nvPr>
        </p:nvSpPr>
        <p:spPr>
          <a:xfrm>
            <a:off x="685801" y="6035040"/>
            <a:ext cx="45847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26"/>
          <p:cNvSpPr txBox="1">
            <a:spLocks noGrp="1"/>
          </p:cNvSpPr>
          <p:nvPr>
            <p:ph type="sldNum" idx="12"/>
          </p:nvPr>
        </p:nvSpPr>
        <p:spPr>
          <a:xfrm>
            <a:off x="10396728" y="6035040"/>
            <a:ext cx="1223435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800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800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800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800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800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800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800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800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800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5" name="Google Shape;145;p26"/>
          <p:cNvSpPr/>
          <p:nvPr/>
        </p:nvSpPr>
        <p:spPr>
          <a:xfrm>
            <a:off x="380324" y="374905"/>
            <a:ext cx="8135715" cy="6108192"/>
          </a:xfrm>
          <a:prstGeom prst="rect">
            <a:avLst/>
          </a:prstGeom>
          <a:noFill/>
          <a:ln w="12700" cap="flat" cmpd="sng">
            <a:solidFill>
              <a:srgbClr val="672D8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21"/>
          <p:cNvSpPr txBox="1"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21"/>
          <p:cNvSpPr txBox="1"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1800"/>
              <a:buChar char="◦"/>
              <a:defRPr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5pPr>
            <a:lvl6pPr marL="2743200" lvl="5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44" name="Google Shape;44;p21"/>
          <p:cNvSpPr txBox="1">
            <a:spLocks noGrp="1"/>
          </p:cNvSpPr>
          <p:nvPr>
            <p:ph type="dt" idx="10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21"/>
          <p:cNvSpPr txBox="1">
            <a:spLocks noGrp="1"/>
          </p:cNvSpPr>
          <p:nvPr>
            <p:ph type="ftr" idx="11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21"/>
          <p:cNvSpPr txBox="1">
            <a:spLocks noGrp="1"/>
          </p:cNvSpPr>
          <p:nvPr>
            <p:ph type="sldNum" idx="12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2"/>
          <p:cNvSpPr txBox="1"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22"/>
          <p:cNvSpPr txBox="1">
            <a:spLocks noGrp="1"/>
          </p:cNvSpPr>
          <p:nvPr>
            <p:ph type="body" idx="1"/>
          </p:nvPr>
        </p:nvSpPr>
        <p:spPr>
          <a:xfrm>
            <a:off x="1066800" y="2103120"/>
            <a:ext cx="4663440" cy="3749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1800"/>
              <a:buChar char="◦"/>
              <a:defRPr sz="1800"/>
            </a:lvl1pPr>
            <a:lvl2pPr marL="914400" lvl="1" indent="-330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◦"/>
              <a:defRPr sz="1600"/>
            </a:lvl2pPr>
            <a:lvl3pPr marL="1371600" lvl="2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3pPr>
            <a:lvl4pPr marL="1828800" lvl="3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4pPr>
            <a:lvl5pPr marL="2286000" lvl="4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5pPr>
            <a:lvl6pPr marL="2743200" lvl="5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6pPr>
            <a:lvl7pPr marL="3200400" lvl="6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7pPr>
            <a:lvl8pPr marL="3657600" lvl="7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8pPr>
            <a:lvl9pPr marL="4114800" lvl="8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9pPr>
          </a:lstStyle>
          <a:p>
            <a:endParaRPr/>
          </a:p>
        </p:txBody>
      </p:sp>
      <p:sp>
        <p:nvSpPr>
          <p:cNvPr id="59" name="Google Shape;59;p22"/>
          <p:cNvSpPr txBox="1">
            <a:spLocks noGrp="1"/>
          </p:cNvSpPr>
          <p:nvPr>
            <p:ph type="body" idx="2"/>
          </p:nvPr>
        </p:nvSpPr>
        <p:spPr>
          <a:xfrm>
            <a:off x="6461760" y="2103120"/>
            <a:ext cx="4663440" cy="3749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1800"/>
              <a:buChar char="◦"/>
              <a:defRPr sz="1800"/>
            </a:lvl1pPr>
            <a:lvl2pPr marL="914400" lvl="1" indent="-330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◦"/>
              <a:defRPr sz="1600"/>
            </a:lvl2pPr>
            <a:lvl3pPr marL="1371600" lvl="2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3pPr>
            <a:lvl4pPr marL="1828800" lvl="3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4pPr>
            <a:lvl5pPr marL="2286000" lvl="4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5pPr>
            <a:lvl6pPr marL="2743200" lvl="5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6pPr>
            <a:lvl7pPr marL="3200400" lvl="6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7pPr>
            <a:lvl8pPr marL="3657600" lvl="7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8pPr>
            <a:lvl9pPr marL="4114800" lvl="8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9pPr>
          </a:lstStyle>
          <a:p>
            <a:endParaRPr/>
          </a:p>
        </p:txBody>
      </p:sp>
      <p:sp>
        <p:nvSpPr>
          <p:cNvPr id="60" name="Google Shape;60;p22"/>
          <p:cNvSpPr txBox="1">
            <a:spLocks noGrp="1"/>
          </p:cNvSpPr>
          <p:nvPr>
            <p:ph type="dt" idx="10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22"/>
          <p:cNvSpPr txBox="1">
            <a:spLocks noGrp="1"/>
          </p:cNvSpPr>
          <p:nvPr>
            <p:ph type="ftr" idx="11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22"/>
          <p:cNvSpPr txBox="1">
            <a:spLocks noGrp="1"/>
          </p:cNvSpPr>
          <p:nvPr>
            <p:ph type="sldNum" idx="12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3"/>
          <p:cNvSpPr txBox="1"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23"/>
          <p:cNvSpPr txBox="1">
            <a:spLocks noGrp="1"/>
          </p:cNvSpPr>
          <p:nvPr>
            <p:ph type="dt" idx="10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23"/>
          <p:cNvSpPr txBox="1">
            <a:spLocks noGrp="1"/>
          </p:cNvSpPr>
          <p:nvPr>
            <p:ph type="ftr" idx="11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3"/>
          <p:cNvSpPr txBox="1">
            <a:spLocks noGrp="1"/>
          </p:cNvSpPr>
          <p:nvPr>
            <p:ph type="sldNum" idx="12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ntent with Caption" type="objTx">
  <p:cSld name="OBJECT_WITH_CAPTION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2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1"/>
            <a:ext cx="1219200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24"/>
          <p:cNvSpPr/>
          <p:nvPr/>
        </p:nvSpPr>
        <p:spPr>
          <a:xfrm>
            <a:off x="8868578" y="237744"/>
            <a:ext cx="3077888" cy="6382512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24"/>
          <p:cNvSpPr/>
          <p:nvPr/>
        </p:nvSpPr>
        <p:spPr>
          <a:xfrm>
            <a:off x="9000781" y="374903"/>
            <a:ext cx="2810894" cy="6108193"/>
          </a:xfrm>
          <a:prstGeom prst="rect">
            <a:avLst/>
          </a:prstGeom>
          <a:noFill/>
          <a:ln w="9525" cap="sq" cmpd="sng">
            <a:solidFill>
              <a:srgbClr val="672D8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24"/>
          <p:cNvSpPr txBox="1">
            <a:spLocks noGrp="1"/>
          </p:cNvSpPr>
          <p:nvPr>
            <p:ph type="title"/>
          </p:nvPr>
        </p:nvSpPr>
        <p:spPr>
          <a:xfrm>
            <a:off x="9121965" y="607392"/>
            <a:ext cx="2498197" cy="1592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4"/>
          <p:cNvSpPr txBox="1">
            <a:spLocks noGrp="1"/>
          </p:cNvSpPr>
          <p:nvPr>
            <p:ph type="body" idx="1"/>
          </p:nvPr>
        </p:nvSpPr>
        <p:spPr>
          <a:xfrm>
            <a:off x="685800" y="609600"/>
            <a:ext cx="6858000" cy="53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925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1900"/>
              <a:buChar char="◦"/>
              <a:defRPr sz="1900"/>
            </a:lvl1pPr>
            <a:lvl2pPr marL="914400" lvl="1" indent="-330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◦"/>
              <a:defRPr sz="1600"/>
            </a:lvl2pPr>
            <a:lvl3pPr marL="1371600" lvl="2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3pPr>
            <a:lvl4pPr marL="1828800" lvl="3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4pPr>
            <a:lvl5pPr marL="2286000" lvl="4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5pPr>
            <a:lvl6pPr marL="2743200" lvl="5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6pPr>
            <a:lvl7pPr marL="3200400" lvl="6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7pPr>
            <a:lvl8pPr marL="3657600" lvl="7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8pPr>
            <a:lvl9pPr marL="4114800" lvl="8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9pPr>
          </a:lstStyle>
          <a:p>
            <a:endParaRPr/>
          </a:p>
        </p:txBody>
      </p:sp>
      <p:sp>
        <p:nvSpPr>
          <p:cNvPr id="74" name="Google Shape;74;p24"/>
          <p:cNvSpPr txBox="1">
            <a:spLocks noGrp="1"/>
          </p:cNvSpPr>
          <p:nvPr>
            <p:ph type="body" idx="2"/>
          </p:nvPr>
        </p:nvSpPr>
        <p:spPr>
          <a:xfrm>
            <a:off x="9121965" y="2336800"/>
            <a:ext cx="2498198" cy="36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75" name="Google Shape;75;p24"/>
          <p:cNvSpPr txBox="1">
            <a:spLocks noGrp="1"/>
          </p:cNvSpPr>
          <p:nvPr>
            <p:ph type="dt" idx="10"/>
          </p:nvPr>
        </p:nvSpPr>
        <p:spPr>
          <a:xfrm>
            <a:off x="5588000" y="6035040"/>
            <a:ext cx="19558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4"/>
          <p:cNvSpPr txBox="1">
            <a:spLocks noGrp="1"/>
          </p:cNvSpPr>
          <p:nvPr>
            <p:ph type="ftr" idx="11"/>
          </p:nvPr>
        </p:nvSpPr>
        <p:spPr>
          <a:xfrm>
            <a:off x="685801" y="6035040"/>
            <a:ext cx="45847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4"/>
          <p:cNvSpPr txBox="1">
            <a:spLocks noGrp="1"/>
          </p:cNvSpPr>
          <p:nvPr>
            <p:ph type="sldNum" idx="12"/>
          </p:nvPr>
        </p:nvSpPr>
        <p:spPr>
          <a:xfrm>
            <a:off x="10396728" y="6035040"/>
            <a:ext cx="1223435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8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8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8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8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8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8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8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8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8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8" name="Google Shape;78;p24"/>
          <p:cNvSpPr/>
          <p:nvPr/>
        </p:nvSpPr>
        <p:spPr>
          <a:xfrm>
            <a:off x="380324" y="374905"/>
            <a:ext cx="8135715" cy="6108192"/>
          </a:xfrm>
          <a:prstGeom prst="rect">
            <a:avLst/>
          </a:prstGeom>
          <a:noFill/>
          <a:ln w="12700" cap="flat" cmpd="sng">
            <a:solidFill>
              <a:srgbClr val="672D8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17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algn="ctr" rotWithShape="0">
              <a:srgbClr val="000000">
                <a:alpha val="65882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7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9525" cap="sq" cmpd="sng">
            <a:solidFill>
              <a:srgbClr val="3F3F3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17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4" name="Google Shape;84;p17"/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85" name="Google Shape;85;p17"/>
            <p:cNvCxnSpPr/>
            <p:nvPr/>
          </p:nvCxnSpPr>
          <p:spPr>
            <a:xfrm>
              <a:off x="5250180" y="1267730"/>
              <a:ext cx="0" cy="612648"/>
            </a:xfrm>
            <a:prstGeom prst="straightConnector1">
              <a:avLst/>
            </a:prstGeom>
            <a:solidFill>
              <a:srgbClr val="262626"/>
            </a:solidFill>
            <a:ln w="9525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6" name="Google Shape;86;p17"/>
            <p:cNvCxnSpPr/>
            <p:nvPr/>
          </p:nvCxnSpPr>
          <p:spPr>
            <a:xfrm>
              <a:off x="6941820" y="1267730"/>
              <a:ext cx="0" cy="612648"/>
            </a:xfrm>
            <a:prstGeom prst="straightConnector1">
              <a:avLst/>
            </a:prstGeom>
            <a:solidFill>
              <a:srgbClr val="262626"/>
            </a:solidFill>
            <a:ln w="9525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7" name="Google Shape;87;p17"/>
            <p:cNvCxnSpPr/>
            <p:nvPr/>
          </p:nvCxnSpPr>
          <p:spPr>
            <a:xfrm>
              <a:off x="5250180" y="1883664"/>
              <a:ext cx="1691640" cy="0"/>
            </a:xfrm>
            <a:prstGeom prst="straightConnector1">
              <a:avLst/>
            </a:prstGeom>
            <a:solidFill>
              <a:srgbClr val="262626"/>
            </a:solidFill>
            <a:ln w="9525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88" name="Google Shape;88;p17"/>
          <p:cNvSpPr txBox="1"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6800"/>
              <a:buFont typeface="Arial"/>
              <a:buNone/>
              <a:defRPr sz="6800" b="0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7"/>
          <p:cNvSpPr txBox="1"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0C0C0C"/>
                </a:solidFill>
              </a:defRPr>
            </a:lvl1pPr>
            <a:lvl2pPr lvl="1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90" name="Google Shape;90;p17"/>
          <p:cNvSpPr txBox="1">
            <a:spLocks noGrp="1"/>
          </p:cNvSpPr>
          <p:nvPr>
            <p:ph type="dt" idx="10"/>
          </p:nvPr>
        </p:nvSpPr>
        <p:spPr>
          <a:xfrm>
            <a:off x="5318760" y="1341256"/>
            <a:ext cx="1554480" cy="4855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7"/>
          <p:cNvSpPr txBox="1">
            <a:spLocks noGrp="1"/>
          </p:cNvSpPr>
          <p:nvPr>
            <p:ph type="ftr" idx="11"/>
          </p:nvPr>
        </p:nvSpPr>
        <p:spPr>
          <a:xfrm>
            <a:off x="1629100" y="5177408"/>
            <a:ext cx="5730295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7"/>
          <p:cNvSpPr txBox="1">
            <a:spLocks noGrp="1"/>
          </p:cNvSpPr>
          <p:nvPr>
            <p:ph type="sldNum" idx="12"/>
          </p:nvPr>
        </p:nvSpPr>
        <p:spPr>
          <a:xfrm>
            <a:off x="8606920" y="5177408"/>
            <a:ext cx="195598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7"/>
          <p:cNvSpPr txBox="1">
            <a:spLocks noGrp="1"/>
          </p:cNvSpPr>
          <p:nvPr>
            <p:ph type="dt" idx="10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27"/>
          <p:cNvSpPr txBox="1">
            <a:spLocks noGrp="1"/>
          </p:cNvSpPr>
          <p:nvPr>
            <p:ph type="ftr" idx="11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27"/>
          <p:cNvSpPr txBox="1">
            <a:spLocks noGrp="1"/>
          </p:cNvSpPr>
          <p:nvPr>
            <p:ph type="sldNum" idx="12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0"/>
          <p:cNvSpPr txBox="1"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20"/>
          <p:cNvSpPr txBox="1"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1800"/>
              <a:buChar char="◦"/>
              <a:defRPr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5pPr>
            <a:lvl6pPr marL="2743200" lvl="5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100" name="Google Shape;100;p20"/>
          <p:cNvSpPr txBox="1">
            <a:spLocks noGrp="1"/>
          </p:cNvSpPr>
          <p:nvPr>
            <p:ph type="dt" idx="10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20"/>
          <p:cNvSpPr txBox="1">
            <a:spLocks noGrp="1"/>
          </p:cNvSpPr>
          <p:nvPr>
            <p:ph type="ftr" idx="11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20"/>
          <p:cNvSpPr txBox="1">
            <a:spLocks noGrp="1"/>
          </p:cNvSpPr>
          <p:nvPr>
            <p:ph type="sldNum" idx="12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" type="secHead">
  <p:cSld name="SECTION_HEADER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28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algn="ctr" rotWithShape="0">
              <a:srgbClr val="000000">
                <a:alpha val="65882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28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9525" cap="sq" cmpd="sng">
            <a:solidFill>
              <a:srgbClr val="3F3F3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28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28"/>
          <p:cNvSpPr txBox="1"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6800"/>
              <a:buFont typeface="Arial"/>
              <a:buNone/>
              <a:defRPr sz="6800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09" name="Google Shape;109;p28"/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10" name="Google Shape;110;p28"/>
            <p:cNvCxnSpPr/>
            <p:nvPr/>
          </p:nvCxnSpPr>
          <p:spPr>
            <a:xfrm>
              <a:off x="5250180" y="1267730"/>
              <a:ext cx="0" cy="612648"/>
            </a:xfrm>
            <a:prstGeom prst="straightConnector1">
              <a:avLst/>
            </a:prstGeom>
            <a:solidFill>
              <a:srgbClr val="262626"/>
            </a:solidFill>
            <a:ln w="9525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1" name="Google Shape;111;p28"/>
            <p:cNvCxnSpPr/>
            <p:nvPr/>
          </p:nvCxnSpPr>
          <p:spPr>
            <a:xfrm>
              <a:off x="6941820" y="1267730"/>
              <a:ext cx="0" cy="612648"/>
            </a:xfrm>
            <a:prstGeom prst="straightConnector1">
              <a:avLst/>
            </a:prstGeom>
            <a:solidFill>
              <a:srgbClr val="262626"/>
            </a:solidFill>
            <a:ln w="9525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2" name="Google Shape;112;p28"/>
            <p:cNvCxnSpPr/>
            <p:nvPr/>
          </p:nvCxnSpPr>
          <p:spPr>
            <a:xfrm>
              <a:off x="5250180" y="1883664"/>
              <a:ext cx="1691640" cy="0"/>
            </a:xfrm>
            <a:prstGeom prst="straightConnector1">
              <a:avLst/>
            </a:prstGeom>
            <a:solidFill>
              <a:srgbClr val="262626"/>
            </a:solidFill>
            <a:ln w="9525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13" name="Google Shape;113;p28"/>
          <p:cNvSpPr txBox="1"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0C0C0C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14" name="Google Shape;114;p28"/>
          <p:cNvSpPr txBox="1">
            <a:spLocks noGrp="1"/>
          </p:cNvSpPr>
          <p:nvPr>
            <p:ph type="dt" idx="10"/>
          </p:nvPr>
        </p:nvSpPr>
        <p:spPr>
          <a:xfrm>
            <a:off x="5318760" y="1344502"/>
            <a:ext cx="1554480" cy="4987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28"/>
          <p:cNvSpPr txBox="1">
            <a:spLocks noGrp="1"/>
          </p:cNvSpPr>
          <p:nvPr>
            <p:ph type="ftr" idx="11"/>
          </p:nvPr>
        </p:nvSpPr>
        <p:spPr>
          <a:xfrm>
            <a:off x="1629157" y="5177408"/>
            <a:ext cx="5660134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28"/>
          <p:cNvSpPr txBox="1">
            <a:spLocks noGrp="1"/>
          </p:cNvSpPr>
          <p:nvPr>
            <p:ph type="sldNum" idx="12"/>
          </p:nvPr>
        </p:nvSpPr>
        <p:spPr>
          <a:xfrm>
            <a:off x="8604504" y="5177408"/>
            <a:ext cx="1958339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8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8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8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8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8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8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8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8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8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5" Type="http://schemas.openxmlformats.org/officeDocument/2006/relationships/slideLayout" Target="../slideLayouts/slideLayout7.xml"/><Relationship Id="rId4" Type="http://schemas.openxmlformats.org/officeDocument/2006/relationships/slideLayout" Target="../slideLayouts/slideLayout6.xml"/><Relationship Id="rId9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1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dk1">
              <a:alpha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16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9525" cap="sq" cmpd="sng">
            <a:solidFill>
              <a:srgbClr val="FEFEF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16"/>
          <p:cNvSpPr txBox="1"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4" name="Google Shape;14;p16"/>
          <p:cNvSpPr txBox="1"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rgbClr val="FEFEFE"/>
              </a:buClr>
              <a:buSzPts val="1400"/>
              <a:buFont typeface="Garamond"/>
              <a:buChar char="◦"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200"/>
              <a:buFont typeface="Garamond"/>
              <a:buChar char="◦"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100"/>
              <a:buFont typeface="Garamond"/>
              <a:buChar char="◦"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100"/>
              <a:buFont typeface="Garamond"/>
              <a:buChar char="◦"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100"/>
              <a:buFont typeface="Garamond"/>
              <a:buChar char="◦"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400"/>
              <a:buFont typeface="Garamond"/>
              <a:buChar char="◦"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400"/>
              <a:buFont typeface="Garamond"/>
              <a:buChar char="◦"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400"/>
              <a:buFont typeface="Garamond"/>
              <a:buChar char="◦"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400"/>
              <a:buFont typeface="Garamond"/>
              <a:buChar char="◦"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" name="Google Shape;15;p16"/>
          <p:cNvSpPr txBox="1">
            <a:spLocks noGrp="1"/>
          </p:cNvSpPr>
          <p:nvPr>
            <p:ph type="dt" idx="10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800" b="0" i="0" u="none" strike="noStrike" cap="non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16"/>
          <p:cNvSpPr txBox="1">
            <a:spLocks noGrp="1"/>
          </p:cNvSpPr>
          <p:nvPr>
            <p:ph type="ftr" idx="11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00" b="0" i="0" u="none" strike="noStrike" cap="non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" name="Google Shape;17;p16"/>
          <p:cNvSpPr txBox="1">
            <a:spLocks noGrp="1"/>
          </p:cNvSpPr>
          <p:nvPr>
            <p:ph type="sldNum" idx="12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Google Shape;34;p19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rgbClr val="BFBFBF">
              <a:alpha val="6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19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9525" cap="sq" cmpd="sng">
            <a:solidFill>
              <a:srgbClr val="26262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19"/>
          <p:cNvSpPr txBox="1"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7" name="Google Shape;37;p19"/>
          <p:cNvSpPr txBox="1"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Garamond"/>
              <a:buChar char="◦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Garamond"/>
              <a:buChar char="◦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100"/>
              <a:buFont typeface="Garamond"/>
              <a:buChar char="◦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100"/>
              <a:buFont typeface="Garamond"/>
              <a:buChar char="◦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100"/>
              <a:buFont typeface="Garamond"/>
              <a:buChar char="◦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Garamond"/>
              <a:buChar char="◦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Garamond"/>
              <a:buChar char="◦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Garamond"/>
              <a:buChar char="◦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Garamond"/>
              <a:buChar char="◦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" name="Google Shape;38;p19"/>
          <p:cNvSpPr txBox="1">
            <a:spLocks noGrp="1"/>
          </p:cNvSpPr>
          <p:nvPr>
            <p:ph type="dt" idx="10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8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" name="Google Shape;39;p19"/>
          <p:cNvSpPr txBox="1">
            <a:spLocks noGrp="1"/>
          </p:cNvSpPr>
          <p:nvPr>
            <p:ph type="ftr" idx="11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" name="Google Shape;40;p19"/>
          <p:cNvSpPr txBox="1">
            <a:spLocks noGrp="1"/>
          </p:cNvSpPr>
          <p:nvPr>
            <p:ph type="sldNum" idx="12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" name="Google Shape;49;p15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rgbClr val="BFBFBF">
              <a:alpha val="6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15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9525" cap="sq" cmpd="sng">
            <a:solidFill>
              <a:srgbClr val="26262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15"/>
          <p:cNvSpPr txBox="1"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2" name="Google Shape;52;p15"/>
          <p:cNvSpPr txBox="1"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Garamond"/>
              <a:buChar char="◦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Garamond"/>
              <a:buChar char="◦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100"/>
              <a:buFont typeface="Garamond"/>
              <a:buChar char="◦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100"/>
              <a:buFont typeface="Garamond"/>
              <a:buChar char="◦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100"/>
              <a:buFont typeface="Garamond"/>
              <a:buChar char="◦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Garamond"/>
              <a:buChar char="◦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Garamond"/>
              <a:buChar char="◦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Garamond"/>
              <a:buChar char="◦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Garamond"/>
              <a:buChar char="◦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" name="Google Shape;53;p15"/>
          <p:cNvSpPr txBox="1">
            <a:spLocks noGrp="1"/>
          </p:cNvSpPr>
          <p:nvPr>
            <p:ph type="dt" idx="10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8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" name="Google Shape;54;p15"/>
          <p:cNvSpPr txBox="1">
            <a:spLocks noGrp="1"/>
          </p:cNvSpPr>
          <p:nvPr>
            <p:ph type="ftr" idx="11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" name="Google Shape;55;p15"/>
          <p:cNvSpPr txBox="1">
            <a:spLocks noGrp="1"/>
          </p:cNvSpPr>
          <p:nvPr>
            <p:ph type="sldNum" idx="12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3" r:id="rId1"/>
    <p:sldLayoutId id="2147483654" r:id="rId2"/>
    <p:sldLayoutId id="2147483655" r:id="rId3"/>
    <p:sldLayoutId id="2147483656" r:id="rId4"/>
    <p:sldLayoutId id="2147483657" r:id="rId5"/>
    <p:sldLayoutId id="2147483658" r:id="rId6"/>
    <p:sldLayoutId id="2147483659" r:id="rId7"/>
    <p:sldLayoutId id="2147483660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25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dk1">
              <a:alpha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25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9525" cap="sq" cmpd="sng">
            <a:solidFill>
              <a:srgbClr val="FEFEF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25"/>
          <p:cNvSpPr txBox="1"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31" name="Google Shape;131;p25"/>
          <p:cNvSpPr txBox="1"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rgbClr val="FEFEFE"/>
              </a:buClr>
              <a:buSzPts val="1400"/>
              <a:buFont typeface="Garamond"/>
              <a:buChar char="◦"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200"/>
              <a:buFont typeface="Garamond"/>
              <a:buChar char="◦"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100"/>
              <a:buFont typeface="Garamond"/>
              <a:buChar char="◦"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100"/>
              <a:buFont typeface="Garamond"/>
              <a:buChar char="◦"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100"/>
              <a:buFont typeface="Garamond"/>
              <a:buChar char="◦"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400"/>
              <a:buFont typeface="Garamond"/>
              <a:buChar char="◦"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400"/>
              <a:buFont typeface="Garamond"/>
              <a:buChar char="◦"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400"/>
              <a:buFont typeface="Garamond"/>
              <a:buChar char="◦"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400"/>
              <a:buFont typeface="Garamond"/>
              <a:buChar char="◦"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" name="Google Shape;132;p25"/>
          <p:cNvSpPr txBox="1">
            <a:spLocks noGrp="1"/>
          </p:cNvSpPr>
          <p:nvPr>
            <p:ph type="dt" idx="10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" name="Google Shape;133;p25"/>
          <p:cNvSpPr txBox="1">
            <a:spLocks noGrp="1"/>
          </p:cNvSpPr>
          <p:nvPr>
            <p:ph type="ftr" idx="11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4" name="Google Shape;134;p25"/>
          <p:cNvSpPr txBox="1">
            <a:spLocks noGrp="1"/>
          </p:cNvSpPr>
          <p:nvPr>
            <p:ph type="sldNum" idx="12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800" b="0" u="non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800" b="0" u="non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800" b="0" u="non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800" b="0" u="non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800" b="0" u="non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800" b="0" u="non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800" b="0" u="non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800" b="0" u="non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800" b="0" u="non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ustice.gov/hatecrimes/learn-about-hate-crimes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ustice.gov/hatecrimes/learn-about-hate-crimes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5" Type="http://schemas.openxmlformats.org/officeDocument/2006/relationships/hyperlink" Target="https://stlukesokc.org/inspiration/st-lukes-blogs/family-devotionals/darkness-cannot-drive-out-darkness/" TargetMode="External"/><Relationship Id="rId4" Type="http://schemas.openxmlformats.org/officeDocument/2006/relationships/hyperlink" Target="https://www.theredcard.org/news/2016/08/17/a-worrying-trend-in-hate-crime-statistics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2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1"/>
          <p:cNvPicPr preferRelativeResize="0"/>
          <p:nvPr/>
        </p:nvPicPr>
        <p:blipFill rotWithShape="1">
          <a:blip r:embed="rId3">
            <a:alphaModFix/>
          </a:blip>
          <a:srcRect t="3845"/>
          <a:stretch/>
        </p:blipFill>
        <p:spPr>
          <a:xfrm>
            <a:off x="20" y="10"/>
            <a:ext cx="12191979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1"/>
          <p:cNvSpPr/>
          <p:nvPr/>
        </p:nvSpPr>
        <p:spPr>
          <a:xfrm>
            <a:off x="937329" y="1808532"/>
            <a:ext cx="5452527" cy="3240936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1"/>
          <p:cNvSpPr/>
          <p:nvPr/>
        </p:nvSpPr>
        <p:spPr>
          <a:xfrm>
            <a:off x="1103272" y="1975104"/>
            <a:ext cx="5120640" cy="2907792"/>
          </a:xfrm>
          <a:prstGeom prst="rect">
            <a:avLst/>
          </a:prstGeom>
          <a:noFill/>
          <a:ln w="9525" cap="sq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1"/>
          <p:cNvSpPr txBox="1">
            <a:spLocks noGrp="1"/>
          </p:cNvSpPr>
          <p:nvPr>
            <p:ph type="ctrTitle"/>
          </p:nvPr>
        </p:nvSpPr>
        <p:spPr>
          <a:xfrm>
            <a:off x="1276055" y="2350017"/>
            <a:ext cx="4775075" cy="16309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lang="en-US" sz="4400">
                <a:solidFill>
                  <a:schemeClr val="lt1"/>
                </a:solidFill>
              </a:rPr>
              <a:t>HATE CRIME IN THE US 2015-2020</a:t>
            </a:r>
            <a:endParaRPr/>
          </a:p>
        </p:txBody>
      </p:sp>
      <p:sp>
        <p:nvSpPr>
          <p:cNvPr id="154" name="Google Shape;154;p1"/>
          <p:cNvSpPr txBox="1">
            <a:spLocks noGrp="1"/>
          </p:cNvSpPr>
          <p:nvPr>
            <p:ph type="subTitle" idx="1"/>
          </p:nvPr>
        </p:nvSpPr>
        <p:spPr>
          <a:xfrm>
            <a:off x="1276055" y="3990546"/>
            <a:ext cx="4775075" cy="55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40000" lnSpcReduction="20000"/>
          </a:bodyPr>
          <a:lstStyle/>
          <a:p>
            <a:pPr marL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 sz="3400">
                <a:solidFill>
                  <a:schemeClr val="lt1"/>
                </a:solidFill>
              </a:rPr>
              <a:t>Joseph Onwukeme </a:t>
            </a:r>
            <a:r>
              <a:rPr lang="en-US" sz="3400" b="0" i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•</a:t>
            </a:r>
            <a:r>
              <a:rPr lang="en-US" sz="3400">
                <a:solidFill>
                  <a:schemeClr val="lt1"/>
                </a:solidFill>
              </a:rPr>
              <a:t> Kwadwo Asante</a:t>
            </a:r>
            <a:r>
              <a:rPr lang="en-US" sz="3400" b="0" i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/>
          </a:p>
          <a:p>
            <a:pPr marL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 sz="3400">
                <a:solidFill>
                  <a:schemeClr val="lt1"/>
                </a:solidFill>
              </a:rPr>
              <a:t> Yarely Vargas</a:t>
            </a:r>
            <a:r>
              <a:rPr lang="en-US" sz="3400" b="0" i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•</a:t>
            </a:r>
            <a:r>
              <a:rPr lang="en-US" sz="3400">
                <a:solidFill>
                  <a:schemeClr val="lt1"/>
                </a:solidFill>
              </a:rPr>
              <a:t> Yvonne Martinez</a:t>
            </a:r>
            <a:endParaRPr/>
          </a:p>
          <a:p>
            <a:pPr marL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12"/>
          <p:cNvSpPr txBox="1"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Arial"/>
              <a:buNone/>
            </a:pPr>
            <a:r>
              <a:rPr lang="en-US"/>
              <a:t>Future Work</a:t>
            </a:r>
            <a:endParaRPr/>
          </a:p>
        </p:txBody>
      </p:sp>
      <p:sp>
        <p:nvSpPr>
          <p:cNvPr id="293" name="Google Shape;293;p12"/>
          <p:cNvSpPr txBox="1"/>
          <p:nvPr/>
        </p:nvSpPr>
        <p:spPr>
          <a:xfrm>
            <a:off x="1066800" y="2103120"/>
            <a:ext cx="9976338" cy="3931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-203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200"/>
              <a:buFont typeface="Garamond"/>
              <a:buChar char="◦"/>
            </a:pPr>
            <a:r>
              <a:rPr lang="en-US" sz="3200" dirty="0">
                <a:solidFill>
                  <a:schemeClr val="dk1"/>
                </a:solidFill>
              </a:rPr>
              <a:t>Connect to an </a:t>
            </a:r>
            <a:r>
              <a:rPr lang="en-US" sz="3200" i="0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API to </a:t>
            </a:r>
            <a:r>
              <a:rPr lang="en-US" sz="3200" dirty="0">
                <a:solidFill>
                  <a:schemeClr val="dk1"/>
                </a:solidFill>
              </a:rPr>
              <a:t>allow</a:t>
            </a:r>
            <a:r>
              <a:rPr lang="en-US" sz="3200" i="0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hate crime incidents to</a:t>
            </a:r>
            <a:r>
              <a:rPr lang="en-US" sz="3200" dirty="0">
                <a:solidFill>
                  <a:schemeClr val="dk1"/>
                </a:solidFill>
              </a:rPr>
              <a:t> update &amp;</a:t>
            </a:r>
            <a:r>
              <a:rPr lang="en-US" sz="3200" i="0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load automatically.</a:t>
            </a:r>
            <a:endParaRPr dirty="0"/>
          </a:p>
          <a:p>
            <a:pPr marL="0" marR="0" lvl="0" indent="-203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3200"/>
              <a:buFont typeface="Garamond"/>
              <a:buChar char="◦"/>
            </a:pPr>
            <a:r>
              <a:rPr lang="en-US" sz="3200" i="0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Map: ability to filter by hate crime bias or country &amp; opening the map to include incidents worldwide. </a:t>
            </a:r>
            <a:endParaRPr sz="3200" i="0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-203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200"/>
              <a:buChar char="◦"/>
            </a:pPr>
            <a:r>
              <a:rPr lang="en-US" sz="3200" dirty="0">
                <a:solidFill>
                  <a:schemeClr val="dk1"/>
                </a:solidFill>
              </a:rPr>
              <a:t>Trend dashboard: showing hate crime incident trends as opposed to incidents per year.</a:t>
            </a:r>
            <a:endParaRPr sz="3200" dirty="0">
              <a:solidFill>
                <a:schemeClr val="dk1"/>
              </a:solidFill>
            </a:endParaRPr>
          </a:p>
          <a:p>
            <a:pPr marL="0" marR="0" lvl="0" indent="-203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3200"/>
              <a:buFont typeface="Garamond"/>
              <a:buChar char="◦"/>
            </a:pPr>
            <a:endParaRPr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10"/>
          <p:cNvSpPr/>
          <p:nvPr/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127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3" name="Google Shape;273;p10" descr="A person with his hand on his chin&#10;&#10;Description automatically generated with medium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54180" y="803063"/>
            <a:ext cx="5283639" cy="5251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11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rgbClr val="BFBFBF">
              <a:alpha val="6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p11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9525" cap="sq" cmpd="sng">
            <a:solidFill>
              <a:srgbClr val="26262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p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11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rgbClr val="D8D8D8">
              <a:alpha val="6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11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9525" cap="sq" cmpd="sng">
            <a:solidFill>
              <a:srgbClr val="26262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p11"/>
          <p:cNvSpPr txBox="1"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Arial"/>
              <a:buNone/>
            </a:pPr>
            <a:r>
              <a:rPr lang="en-US"/>
              <a:t>You can help!</a:t>
            </a:r>
            <a:endParaRPr/>
          </a:p>
        </p:txBody>
      </p:sp>
      <p:sp>
        <p:nvSpPr>
          <p:cNvPr id="286" name="Google Shape;286;p11"/>
          <p:cNvSpPr txBox="1"/>
          <p:nvPr/>
        </p:nvSpPr>
        <p:spPr>
          <a:xfrm>
            <a:off x="1066800" y="2103120"/>
            <a:ext cx="6485467" cy="3931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-203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200"/>
              <a:buFont typeface="Garamond"/>
              <a:buChar char="◦"/>
            </a:pPr>
            <a:r>
              <a:rPr lang="en-US" sz="3200" i="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More information on hate crime or to help stop hate crime in your community visit the </a:t>
            </a:r>
            <a:r>
              <a:rPr lang="en-US" sz="3200" i="0" u="sng" cap="none">
                <a:solidFill>
                  <a:srgbClr val="672D8B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justice.gov/hatecrimes </a:t>
            </a:r>
            <a:endParaRPr sz="3200" i="0" u="sng" cap="none">
              <a:solidFill>
                <a:srgbClr val="672D8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7" name="Google Shape;287;p11" descr="Show Racism the Red Card - A worrying trend in hate crime statistics"/>
          <p:cNvPicPr preferRelativeResize="0"/>
          <p:nvPr/>
        </p:nvPicPr>
        <p:blipFill rotWithShape="1">
          <a:blip r:embed="rId4">
            <a:alphaModFix/>
          </a:blip>
          <a:srcRect r="4" b="1131"/>
          <a:stretch/>
        </p:blipFill>
        <p:spPr>
          <a:xfrm>
            <a:off x="8020571" y="2161488"/>
            <a:ext cx="3019646" cy="36326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13"/>
          <p:cNvSpPr txBox="1"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Arial"/>
              <a:buNone/>
            </a:pPr>
            <a:r>
              <a:rPr lang="en-US"/>
              <a:t>Citations</a:t>
            </a:r>
            <a:endParaRPr/>
          </a:p>
        </p:txBody>
      </p:sp>
      <p:sp>
        <p:nvSpPr>
          <p:cNvPr id="299" name="Google Shape;299;p13"/>
          <p:cNvSpPr txBox="1"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2400"/>
              <a:t>Hate crime info</a:t>
            </a:r>
            <a:endParaRPr/>
          </a:p>
          <a:p>
            <a:pPr marL="182880" lvl="0" indent="-182880" algn="l" rtl="0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1800"/>
              <a:buChar char="◦"/>
            </a:pPr>
            <a:r>
              <a:rPr lang="en-US" sz="1800" u="sng">
                <a:solidFill>
                  <a:srgbClr val="672D8B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https://www.justice.gov/hatecrimes/learn-about-hate-crimes</a:t>
            </a:r>
            <a:endParaRPr sz="1800">
              <a:solidFill>
                <a:srgbClr val="672D8B"/>
              </a:solidFill>
            </a:endParaRPr>
          </a:p>
          <a:p>
            <a:pPr marL="0" lvl="0" indent="0" algn="l" rtl="0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1800"/>
              <a:buNone/>
            </a:pPr>
            <a:endParaRPr sz="1800"/>
          </a:p>
          <a:p>
            <a:pPr marL="0" lvl="0" indent="0" algn="l" rtl="0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2400"/>
              <a:buNone/>
            </a:pPr>
            <a:r>
              <a:rPr lang="en-US" sz="2400"/>
              <a:t>Images</a:t>
            </a:r>
            <a:endParaRPr sz="2400" u="sng">
              <a:solidFill>
                <a:srgbClr val="7030A0"/>
              </a:solidFill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182880" lvl="0" indent="-182880" algn="l" rtl="0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1800"/>
              <a:buChar char="◦"/>
            </a:pPr>
            <a:r>
              <a:rPr lang="en-US" sz="1800" u="sng">
                <a:solidFill>
                  <a:srgbClr val="7030A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https://www.theredcard.org/news/2016/08/17/a-worrying-trend-in-hate-crime-statistics</a:t>
            </a:r>
            <a:endParaRPr sz="1800">
              <a:solidFill>
                <a:srgbClr val="7030A0"/>
              </a:solidFill>
            </a:endParaRPr>
          </a:p>
          <a:p>
            <a:pPr marL="182880" lvl="0" indent="-182880" algn="l" rtl="0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1800"/>
              <a:buChar char="◦"/>
            </a:pPr>
            <a:r>
              <a:rPr lang="en-US" sz="1800" u="sng">
                <a:solidFill>
                  <a:srgbClr val="7030A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https://stlukesokc.org/inspiration/st-lukes-blogs/family-devotionals/darkness-cannot-drive-out-darkness/</a:t>
            </a:r>
            <a:endParaRPr sz="1800">
              <a:solidFill>
                <a:srgbClr val="7030A0"/>
              </a:solidFill>
            </a:endParaRPr>
          </a:p>
          <a:p>
            <a:pPr marL="182880" lvl="0" indent="-93979" algn="l" rtl="0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4" name="Google Shape;304;p14"/>
          <p:cNvPicPr preferRelativeResize="0"/>
          <p:nvPr/>
        </p:nvPicPr>
        <p:blipFill rotWithShape="1">
          <a:blip r:embed="rId3">
            <a:alphaModFix/>
          </a:blip>
          <a:srcRect t="3845"/>
          <a:stretch/>
        </p:blipFill>
        <p:spPr>
          <a:xfrm>
            <a:off x="20" y="10"/>
            <a:ext cx="12191979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14"/>
          <p:cNvSpPr/>
          <p:nvPr/>
        </p:nvSpPr>
        <p:spPr>
          <a:xfrm>
            <a:off x="937329" y="1808532"/>
            <a:ext cx="5452527" cy="3240936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14"/>
          <p:cNvSpPr/>
          <p:nvPr/>
        </p:nvSpPr>
        <p:spPr>
          <a:xfrm>
            <a:off x="1103272" y="1975104"/>
            <a:ext cx="5120640" cy="2907792"/>
          </a:xfrm>
          <a:prstGeom prst="rect">
            <a:avLst/>
          </a:prstGeom>
          <a:noFill/>
          <a:ln w="9525" cap="sq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14"/>
          <p:cNvSpPr txBox="1">
            <a:spLocks noGrp="1"/>
          </p:cNvSpPr>
          <p:nvPr>
            <p:ph type="ctrTitle"/>
          </p:nvPr>
        </p:nvSpPr>
        <p:spPr>
          <a:xfrm>
            <a:off x="1276055" y="2107580"/>
            <a:ext cx="4775075" cy="26428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lang="en-US" sz="4400">
                <a:solidFill>
                  <a:schemeClr val="lt1"/>
                </a:solidFill>
              </a:rPr>
              <a:t>THANK YOU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"/>
          <p:cNvSpPr txBox="1"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Arial"/>
              <a:buNone/>
            </a:pPr>
            <a:r>
              <a:rPr lang="en-US"/>
              <a:t>Agenda</a:t>
            </a:r>
            <a:endParaRPr/>
          </a:p>
        </p:txBody>
      </p:sp>
      <p:grpSp>
        <p:nvGrpSpPr>
          <p:cNvPr id="160" name="Google Shape;160;p2"/>
          <p:cNvGrpSpPr/>
          <p:nvPr/>
        </p:nvGrpSpPr>
        <p:grpSpPr>
          <a:xfrm>
            <a:off x="1067585" y="2310063"/>
            <a:ext cx="10056828" cy="3725612"/>
            <a:chOff x="785" y="0"/>
            <a:chExt cx="10056828" cy="3725612"/>
          </a:xfrm>
        </p:grpSpPr>
        <p:sp>
          <p:nvSpPr>
            <p:cNvPr id="161" name="Google Shape;161;p2"/>
            <p:cNvSpPr/>
            <p:nvPr/>
          </p:nvSpPr>
          <p:spPr>
            <a:xfrm>
              <a:off x="785" y="0"/>
              <a:ext cx="3182540" cy="3725612"/>
            </a:xfrm>
            <a:prstGeom prst="rect">
              <a:avLst/>
            </a:prstGeom>
            <a:solidFill>
              <a:schemeClr val="dk2"/>
            </a:solidFill>
            <a:ln w="12700" cap="flat" cmpd="sng">
              <a:solidFill>
                <a:srgbClr val="672D8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2"/>
            <p:cNvSpPr txBox="1"/>
            <p:nvPr/>
          </p:nvSpPr>
          <p:spPr>
            <a:xfrm>
              <a:off x="785" y="1490244"/>
              <a:ext cx="3182540" cy="223536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14350" tIns="0" rIns="314350" bIns="33020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Open Sans"/>
                <a:buNone/>
              </a:pPr>
              <a:r>
                <a:rPr lang="en-US" sz="2000" b="0" i="0" u="none" strike="noStrike" cap="none" dirty="0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rPr>
                <a:t>•</a:t>
              </a:r>
              <a:r>
                <a:rPr lang="en-US" sz="2000" b="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About our data</a:t>
              </a:r>
              <a:endParaRPr dirty="0"/>
            </a:p>
            <a:p>
              <a:pPr marL="0" marR="0" lvl="0" indent="0" algn="l" rtl="0">
                <a:lnSpc>
                  <a:spcPct val="90000"/>
                </a:lnSpc>
                <a:spcBef>
                  <a:spcPts val="70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Open Sans"/>
                <a:buNone/>
              </a:pPr>
              <a:r>
                <a:rPr lang="en-US" sz="2000" b="0" i="0" u="none" strike="noStrike" cap="none" dirty="0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rPr>
                <a:t>• </a:t>
              </a:r>
              <a:r>
                <a:rPr lang="en-US" sz="2000" b="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Research questions</a:t>
              </a:r>
              <a:endParaRPr dirty="0"/>
            </a:p>
            <a:p>
              <a:pPr marL="0" marR="0" lvl="0" indent="0" algn="l" rtl="0">
                <a:lnSpc>
                  <a:spcPct val="90000"/>
                </a:lnSpc>
                <a:spcBef>
                  <a:spcPts val="70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Open Sans"/>
                <a:buNone/>
              </a:pPr>
              <a:r>
                <a:rPr lang="en-US" sz="2000" b="0" i="0" u="none" strike="noStrike" cap="none" dirty="0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rPr>
                <a:t>• </a:t>
              </a:r>
              <a:r>
                <a:rPr lang="en-US" sz="2000" b="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Design</a:t>
              </a:r>
              <a:endParaRPr dirty="0"/>
            </a:p>
            <a:p>
              <a:pPr marL="0" marR="0" lvl="0" indent="0" algn="l" rtl="0">
                <a:lnSpc>
                  <a:spcPct val="90000"/>
                </a:lnSpc>
                <a:spcBef>
                  <a:spcPts val="70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endParaRPr sz="20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63;p2"/>
            <p:cNvSpPr/>
            <p:nvPr/>
          </p:nvSpPr>
          <p:spPr>
            <a:xfrm>
              <a:off x="785" y="0"/>
              <a:ext cx="3182540" cy="14902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2"/>
            <p:cNvSpPr txBox="1"/>
            <p:nvPr/>
          </p:nvSpPr>
          <p:spPr>
            <a:xfrm>
              <a:off x="785" y="0"/>
              <a:ext cx="3182540" cy="14902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14350" tIns="165100" rIns="314350" bIns="16510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6600"/>
                <a:buFont typeface="Arial"/>
                <a:buNone/>
              </a:pPr>
              <a:r>
                <a:rPr lang="en-US" sz="66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01</a:t>
              </a:r>
              <a:endParaRPr sz="6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65;p2"/>
            <p:cNvSpPr/>
            <p:nvPr/>
          </p:nvSpPr>
          <p:spPr>
            <a:xfrm>
              <a:off x="3437929" y="0"/>
              <a:ext cx="3182540" cy="3725612"/>
            </a:xfrm>
            <a:prstGeom prst="rect">
              <a:avLst/>
            </a:prstGeom>
            <a:solidFill>
              <a:schemeClr val="dk2"/>
            </a:solidFill>
            <a:ln w="12700" cap="flat" cmpd="sng">
              <a:solidFill>
                <a:srgbClr val="672D8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2"/>
            <p:cNvSpPr txBox="1"/>
            <p:nvPr/>
          </p:nvSpPr>
          <p:spPr>
            <a:xfrm>
              <a:off x="3437929" y="1490244"/>
              <a:ext cx="3182540" cy="223536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14350" tIns="0" rIns="314350" bIns="33020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Arial"/>
                <a:buNone/>
              </a:pPr>
              <a:r>
                <a:rPr lang="en-US" sz="2000" b="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• Website-Goal</a:t>
              </a:r>
              <a:endParaRPr dirty="0"/>
            </a:p>
            <a:p>
              <a:pPr marL="0" marR="0" lvl="0" indent="0" algn="l" rtl="0">
                <a:lnSpc>
                  <a:spcPct val="90000"/>
                </a:lnSpc>
                <a:spcBef>
                  <a:spcPts val="70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Arial"/>
                <a:buNone/>
              </a:pPr>
              <a:r>
                <a:rPr lang="en-US" sz="2000" b="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• Website-Viz</a:t>
              </a:r>
              <a:endParaRPr dirty="0"/>
            </a:p>
            <a:p>
              <a:pPr marL="0" marR="0" lvl="0" indent="0" algn="l" rtl="0">
                <a:lnSpc>
                  <a:spcPct val="90000"/>
                </a:lnSpc>
                <a:spcBef>
                  <a:spcPts val="70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Arial"/>
                <a:buNone/>
              </a:pPr>
              <a:r>
                <a:rPr lang="en-US" sz="2000" b="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• Website-About us</a:t>
              </a:r>
              <a:endParaRPr dirty="0"/>
            </a:p>
            <a:p>
              <a:pPr marL="0" marR="0" lvl="0" indent="0" algn="ctr" rtl="0">
                <a:lnSpc>
                  <a:spcPct val="90000"/>
                </a:lnSpc>
                <a:spcBef>
                  <a:spcPts val="70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endParaRPr sz="20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67;p2"/>
            <p:cNvSpPr/>
            <p:nvPr/>
          </p:nvSpPr>
          <p:spPr>
            <a:xfrm>
              <a:off x="3437929" y="0"/>
              <a:ext cx="3182540" cy="14902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2"/>
            <p:cNvSpPr txBox="1"/>
            <p:nvPr/>
          </p:nvSpPr>
          <p:spPr>
            <a:xfrm>
              <a:off x="3437929" y="0"/>
              <a:ext cx="3182540" cy="14902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14350" tIns="165100" rIns="314350" bIns="16510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6600"/>
                <a:buFont typeface="Arial"/>
                <a:buNone/>
              </a:pPr>
              <a:r>
                <a:rPr lang="en-US" sz="66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02</a:t>
              </a:r>
              <a:endParaRPr sz="6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69;p2"/>
            <p:cNvSpPr/>
            <p:nvPr/>
          </p:nvSpPr>
          <p:spPr>
            <a:xfrm>
              <a:off x="6875073" y="0"/>
              <a:ext cx="3182540" cy="3725612"/>
            </a:xfrm>
            <a:prstGeom prst="rect">
              <a:avLst/>
            </a:prstGeom>
            <a:solidFill>
              <a:schemeClr val="dk2"/>
            </a:solidFill>
            <a:ln w="12700" cap="flat" cmpd="sng">
              <a:solidFill>
                <a:srgbClr val="672D8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2"/>
            <p:cNvSpPr txBox="1"/>
            <p:nvPr/>
          </p:nvSpPr>
          <p:spPr>
            <a:xfrm>
              <a:off x="6875073" y="1490244"/>
              <a:ext cx="3182540" cy="223536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14350" tIns="0" rIns="314350" bIns="33020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Open Sans"/>
                <a:buNone/>
              </a:pPr>
              <a:r>
                <a:rPr lang="en-US" sz="2000" b="0" i="0" u="none" strike="noStrike" cap="none" dirty="0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rPr>
                <a:t>• </a:t>
              </a:r>
              <a:r>
                <a:rPr lang="en-US" sz="2000" b="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Key Takeaway</a:t>
              </a:r>
              <a:endParaRPr dirty="0"/>
            </a:p>
            <a:p>
              <a:pPr marL="0" marR="0" lvl="0" indent="0" algn="l" rtl="0">
                <a:lnSpc>
                  <a:spcPct val="90000"/>
                </a:lnSpc>
                <a:spcBef>
                  <a:spcPts val="70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Open Sans"/>
                <a:buNone/>
              </a:pPr>
              <a:r>
                <a:rPr lang="en-US" sz="2000" b="0" i="0" u="none" strike="noStrike" cap="none" dirty="0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rPr>
                <a:t>• </a:t>
              </a:r>
              <a:r>
                <a:rPr lang="en-US" sz="2000" b="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Closing remarks</a:t>
              </a:r>
              <a:endParaRPr dirty="0"/>
            </a:p>
            <a:p>
              <a:pPr marL="0" marR="0" lvl="0" indent="0" algn="l" rtl="0">
                <a:lnSpc>
                  <a:spcPct val="90000"/>
                </a:lnSpc>
                <a:spcBef>
                  <a:spcPts val="70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Open Sans"/>
                <a:buNone/>
              </a:pPr>
              <a:r>
                <a:rPr lang="en-US" sz="2000" b="0" i="0" u="none" strike="noStrike" cap="none" dirty="0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rPr>
                <a:t>• </a:t>
              </a:r>
              <a:r>
                <a:rPr lang="en-US" sz="2000" b="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Future work</a:t>
              </a:r>
              <a:endParaRPr dirty="0"/>
            </a:p>
          </p:txBody>
        </p:sp>
        <p:sp>
          <p:nvSpPr>
            <p:cNvPr id="171" name="Google Shape;171;p2"/>
            <p:cNvSpPr/>
            <p:nvPr/>
          </p:nvSpPr>
          <p:spPr>
            <a:xfrm>
              <a:off x="6875073" y="0"/>
              <a:ext cx="3182540" cy="14902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2"/>
            <p:cNvSpPr txBox="1"/>
            <p:nvPr/>
          </p:nvSpPr>
          <p:spPr>
            <a:xfrm>
              <a:off x="6875073" y="0"/>
              <a:ext cx="3182540" cy="14902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14350" tIns="165100" rIns="314350" bIns="16510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6600"/>
                <a:buFont typeface="Arial"/>
                <a:buNone/>
              </a:pPr>
              <a:r>
                <a:rPr lang="en-US" sz="66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03</a:t>
              </a:r>
              <a:endParaRPr sz="6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"/>
          <p:cNvSpPr txBox="1"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Arial"/>
              <a:buNone/>
            </a:pPr>
            <a:r>
              <a:rPr lang="en-US"/>
              <a:t>Our Data</a:t>
            </a:r>
            <a:endParaRPr/>
          </a:p>
        </p:txBody>
      </p:sp>
      <p:sp>
        <p:nvSpPr>
          <p:cNvPr id="178" name="Google Shape;178;p3"/>
          <p:cNvSpPr txBox="1">
            <a:spLocks noGrp="1"/>
          </p:cNvSpPr>
          <p:nvPr>
            <p:ph type="body" idx="1"/>
          </p:nvPr>
        </p:nvSpPr>
        <p:spPr>
          <a:xfrm>
            <a:off x="1066800" y="2103120"/>
            <a:ext cx="4663440" cy="3749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82880" lvl="0" indent="-6857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/>
          </a:p>
        </p:txBody>
      </p:sp>
      <p:sp>
        <p:nvSpPr>
          <p:cNvPr id="179" name="Google Shape;179;p3"/>
          <p:cNvSpPr txBox="1">
            <a:spLocks noGrp="1"/>
          </p:cNvSpPr>
          <p:nvPr>
            <p:ph type="body" idx="2"/>
          </p:nvPr>
        </p:nvSpPr>
        <p:spPr>
          <a:xfrm>
            <a:off x="6461760" y="2103120"/>
            <a:ext cx="4663440" cy="3749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82880" lvl="0" indent="-6857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/>
          </a:p>
        </p:txBody>
      </p:sp>
      <p:sp>
        <p:nvSpPr>
          <p:cNvPr id="180" name="Google Shape;180;p3"/>
          <p:cNvSpPr/>
          <p:nvPr/>
        </p:nvSpPr>
        <p:spPr>
          <a:xfrm>
            <a:off x="947854" y="2103120"/>
            <a:ext cx="4782386" cy="3749040"/>
          </a:xfrm>
          <a:prstGeom prst="rect">
            <a:avLst/>
          </a:prstGeom>
          <a:solidFill>
            <a:srgbClr val="595959"/>
          </a:solidFill>
          <a:ln w="12700" cap="flat" cmpd="sng">
            <a:solidFill>
              <a:srgbClr val="6C84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What is Hate Crime?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Hate crime</a:t>
            </a:r>
            <a:r>
              <a:rPr lang="en-US" sz="18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is defined as a crime motivated by bias against:</a:t>
            </a:r>
            <a:endParaRPr dirty="0"/>
          </a:p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Race</a:t>
            </a:r>
            <a:endParaRPr dirty="0"/>
          </a:p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Color</a:t>
            </a:r>
            <a:endParaRPr dirty="0"/>
          </a:p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Religion</a:t>
            </a:r>
            <a:endParaRPr dirty="0"/>
          </a:p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National Origin</a:t>
            </a:r>
            <a:endParaRPr dirty="0"/>
          </a:p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Sexual Orientation</a:t>
            </a:r>
            <a:endParaRPr dirty="0"/>
          </a:p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Gender</a:t>
            </a:r>
            <a:endParaRPr dirty="0"/>
          </a:p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Gender Identity </a:t>
            </a:r>
            <a:endParaRPr dirty="0"/>
          </a:p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Disability</a:t>
            </a:r>
            <a:endParaRPr dirty="0"/>
          </a:p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3"/>
          <p:cNvSpPr/>
          <p:nvPr/>
        </p:nvSpPr>
        <p:spPr>
          <a:xfrm>
            <a:off x="6461760" y="2103120"/>
            <a:ext cx="4782386" cy="3749040"/>
          </a:xfrm>
          <a:prstGeom prst="rect">
            <a:avLst/>
          </a:prstGeom>
          <a:solidFill>
            <a:srgbClr val="595959"/>
          </a:solidFill>
          <a:ln w="12700" cap="flat" cmpd="sng">
            <a:solidFill>
              <a:srgbClr val="6C84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What does our data include?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b="1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Our hate crime data comes from Kaggle. It was exported from the FBI hate crime site. 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Our data includes information on incidents that occurred between 2015-2020. 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Data we reported on included: </a:t>
            </a:r>
            <a:endParaRPr dirty="0"/>
          </a:p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Offender Race, </a:t>
            </a:r>
            <a:endParaRPr dirty="0"/>
          </a:p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Hate Bias Type,</a:t>
            </a:r>
            <a:endParaRPr dirty="0"/>
          </a:p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Number of Victims,</a:t>
            </a:r>
            <a:endParaRPr dirty="0"/>
          </a:p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Location of Incidents,</a:t>
            </a:r>
            <a:endParaRPr dirty="0"/>
          </a:p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Type of Crime </a:t>
            </a:r>
            <a:r>
              <a:rPr lang="en-US" sz="1700" dirty="0">
                <a:solidFill>
                  <a:schemeClr val="lt1"/>
                </a:solidFill>
              </a:rPr>
              <a:t>C</a:t>
            </a:r>
            <a:r>
              <a:rPr lang="en-US" sz="17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ommitted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4"/>
          <p:cNvSpPr txBox="1"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Arial"/>
              <a:buNone/>
            </a:pPr>
            <a:r>
              <a:rPr lang="en-US"/>
              <a:t>Research Questions</a:t>
            </a:r>
            <a:endParaRPr/>
          </a:p>
        </p:txBody>
      </p:sp>
      <p:grpSp>
        <p:nvGrpSpPr>
          <p:cNvPr id="187" name="Google Shape;187;p4"/>
          <p:cNvGrpSpPr/>
          <p:nvPr/>
        </p:nvGrpSpPr>
        <p:grpSpPr>
          <a:xfrm>
            <a:off x="1976243" y="2014194"/>
            <a:ext cx="8940800" cy="3874634"/>
            <a:chOff x="0" y="0"/>
            <a:chExt cx="8940800" cy="3874634"/>
          </a:xfrm>
        </p:grpSpPr>
        <p:sp>
          <p:nvSpPr>
            <p:cNvPr id="188" name="Google Shape;188;p4"/>
            <p:cNvSpPr/>
            <p:nvPr/>
          </p:nvSpPr>
          <p:spPr>
            <a:xfrm>
              <a:off x="0" y="0"/>
              <a:ext cx="7599680" cy="1162390"/>
            </a:xfrm>
            <a:prstGeom prst="roundRect">
              <a:avLst>
                <a:gd name="adj" fmla="val 10000"/>
              </a:avLst>
            </a:prstGeom>
            <a:gradFill>
              <a:gsLst>
                <a:gs pos="0">
                  <a:schemeClr val="lt1"/>
                </a:gs>
                <a:gs pos="50000">
                  <a:srgbClr val="FDFDFD"/>
                </a:gs>
                <a:gs pos="100000">
                  <a:srgbClr val="FCFCFC"/>
                </a:gs>
              </a:gsLst>
              <a:lin ang="5400000" scaled="0"/>
            </a:gradFill>
            <a:ln w="9525" cap="flat" cmpd="sng">
              <a:solidFill>
                <a:srgbClr val="672D8B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38100" dist="12700" dir="5400000" algn="ctr" rotWithShape="0">
                <a:srgbClr val="000000">
                  <a:alpha val="62745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4"/>
            <p:cNvSpPr txBox="1"/>
            <p:nvPr/>
          </p:nvSpPr>
          <p:spPr>
            <a:xfrm>
              <a:off x="34045" y="34045"/>
              <a:ext cx="6345371" cy="109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6675" tIns="106675" rIns="106675" bIns="10667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r>
                <a:rPr lang="en-US" sz="2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What is the most common hate crime in the US between 2015-2020?</a:t>
              </a:r>
              <a:endParaRPr/>
            </a:p>
          </p:txBody>
        </p:sp>
        <p:sp>
          <p:nvSpPr>
            <p:cNvPr id="190" name="Google Shape;190;p4"/>
            <p:cNvSpPr/>
            <p:nvPr/>
          </p:nvSpPr>
          <p:spPr>
            <a:xfrm>
              <a:off x="670560" y="1356122"/>
              <a:ext cx="7599680" cy="1162390"/>
            </a:xfrm>
            <a:prstGeom prst="roundRect">
              <a:avLst>
                <a:gd name="adj" fmla="val 10000"/>
              </a:avLst>
            </a:prstGeom>
            <a:gradFill>
              <a:gsLst>
                <a:gs pos="0">
                  <a:schemeClr val="lt1"/>
                </a:gs>
                <a:gs pos="50000">
                  <a:srgbClr val="FDFDFD"/>
                </a:gs>
                <a:gs pos="100000">
                  <a:srgbClr val="FCFCFC"/>
                </a:gs>
              </a:gsLst>
              <a:lin ang="5400000" scaled="0"/>
            </a:gradFill>
            <a:ln w="9525" cap="flat" cmpd="sng">
              <a:solidFill>
                <a:srgbClr val="672D8B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38100" dist="12700" dir="5400000" algn="ctr" rotWithShape="0">
                <a:srgbClr val="000000">
                  <a:alpha val="62745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4"/>
            <p:cNvSpPr txBox="1"/>
            <p:nvPr/>
          </p:nvSpPr>
          <p:spPr>
            <a:xfrm>
              <a:off x="704605" y="1390167"/>
              <a:ext cx="6105476" cy="109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6675" tIns="106675" rIns="106675" bIns="10667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r>
                <a:rPr lang="en-US" sz="2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What year had the most hate crime?</a:t>
              </a:r>
              <a:endParaRPr/>
            </a:p>
          </p:txBody>
        </p:sp>
        <p:sp>
          <p:nvSpPr>
            <p:cNvPr id="192" name="Google Shape;192;p4"/>
            <p:cNvSpPr/>
            <p:nvPr/>
          </p:nvSpPr>
          <p:spPr>
            <a:xfrm>
              <a:off x="1341120" y="2712244"/>
              <a:ext cx="7599680" cy="1162390"/>
            </a:xfrm>
            <a:prstGeom prst="roundRect">
              <a:avLst>
                <a:gd name="adj" fmla="val 10000"/>
              </a:avLst>
            </a:prstGeom>
            <a:gradFill>
              <a:gsLst>
                <a:gs pos="0">
                  <a:schemeClr val="lt1"/>
                </a:gs>
                <a:gs pos="50000">
                  <a:srgbClr val="FDFDFD"/>
                </a:gs>
                <a:gs pos="100000">
                  <a:srgbClr val="FCFCFC"/>
                </a:gs>
              </a:gsLst>
              <a:lin ang="5400000" scaled="0"/>
            </a:gradFill>
            <a:ln w="9525" cap="flat" cmpd="sng">
              <a:solidFill>
                <a:srgbClr val="672D8B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38100" dist="12700" dir="5400000" algn="ctr" rotWithShape="0">
                <a:srgbClr val="000000">
                  <a:alpha val="62745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4"/>
            <p:cNvSpPr txBox="1"/>
            <p:nvPr/>
          </p:nvSpPr>
          <p:spPr>
            <a:xfrm>
              <a:off x="1375165" y="2746289"/>
              <a:ext cx="6105476" cy="109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6675" tIns="106675" rIns="106675" bIns="10667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r>
                <a:rPr lang="en-US" sz="2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What state had the most hate crime incidents in 2020?</a:t>
              </a:r>
              <a:endParaRPr/>
            </a:p>
          </p:txBody>
        </p:sp>
        <p:sp>
          <p:nvSpPr>
            <p:cNvPr id="194" name="Google Shape;194;p4"/>
            <p:cNvSpPr/>
            <p:nvPr/>
          </p:nvSpPr>
          <p:spPr>
            <a:xfrm>
              <a:off x="6844127" y="881479"/>
              <a:ext cx="755553" cy="755553"/>
            </a:xfrm>
            <a:prstGeom prst="downArrow">
              <a:avLst>
                <a:gd name="adj1" fmla="val 55000"/>
                <a:gd name="adj2" fmla="val 45000"/>
              </a:avLst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4"/>
            <p:cNvSpPr txBox="1"/>
            <p:nvPr/>
          </p:nvSpPr>
          <p:spPr>
            <a:xfrm>
              <a:off x="7014126" y="881479"/>
              <a:ext cx="415555" cy="568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4450" tIns="44450" rIns="44450" bIns="444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Arial"/>
                <a:buNone/>
              </a:pPr>
              <a:endParaRPr sz="3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196;p4"/>
            <p:cNvSpPr/>
            <p:nvPr/>
          </p:nvSpPr>
          <p:spPr>
            <a:xfrm rot="-964657">
              <a:off x="7514687" y="2229852"/>
              <a:ext cx="755553" cy="755553"/>
            </a:xfrm>
            <a:prstGeom prst="downArrow">
              <a:avLst>
                <a:gd name="adj1" fmla="val 55000"/>
                <a:gd name="adj2" fmla="val 45000"/>
              </a:avLst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4"/>
            <p:cNvSpPr txBox="1"/>
            <p:nvPr/>
          </p:nvSpPr>
          <p:spPr>
            <a:xfrm rot="-964657">
              <a:off x="7658792" y="2233509"/>
              <a:ext cx="415555" cy="568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4450" tIns="44450" rIns="44450" bIns="444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Arial"/>
                <a:buNone/>
              </a:pPr>
              <a:endParaRPr sz="3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 amt="4000"/>
          </a:blip>
          <a:stretch>
            <a:fillRect/>
          </a:stretch>
        </a:blipFill>
        <a:effectLst/>
      </p:bgPr>
    </p:bg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5"/>
          <p:cNvSpPr txBox="1">
            <a:spLocks noGrp="1"/>
          </p:cNvSpPr>
          <p:nvPr>
            <p:ph type="title"/>
          </p:nvPr>
        </p:nvSpPr>
        <p:spPr>
          <a:xfrm>
            <a:off x="9121965" y="607392"/>
            <a:ext cx="2498197" cy="1592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800"/>
              <a:t>Design</a:t>
            </a:r>
            <a:endParaRPr/>
          </a:p>
        </p:txBody>
      </p:sp>
      <p:sp>
        <p:nvSpPr>
          <p:cNvPr id="203" name="Google Shape;203;p5"/>
          <p:cNvSpPr/>
          <p:nvPr/>
        </p:nvSpPr>
        <p:spPr>
          <a:xfrm>
            <a:off x="522950" y="493050"/>
            <a:ext cx="7829100" cy="5797200"/>
          </a:xfrm>
          <a:prstGeom prst="rect">
            <a:avLst/>
          </a:prstGeom>
          <a:solidFill>
            <a:srgbClr val="D8D8D8">
              <a:alpha val="6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5"/>
          <p:cNvSpPr txBox="1"/>
          <p:nvPr/>
        </p:nvSpPr>
        <p:spPr>
          <a:xfrm>
            <a:off x="642475" y="742150"/>
            <a:ext cx="7452600" cy="52167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-203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3200"/>
              <a:buFont typeface="Garamond"/>
              <a:buChar char="◦"/>
            </a:pPr>
            <a:r>
              <a:rPr lang="en-US" sz="3200" dirty="0">
                <a:solidFill>
                  <a:schemeClr val="dk1"/>
                </a:solidFill>
              </a:rPr>
              <a:t>Chose conservative fonts and colors</a:t>
            </a:r>
            <a:endParaRPr sz="3200" dirty="0">
              <a:solidFill>
                <a:schemeClr val="dk1"/>
              </a:solidFill>
            </a:endParaRPr>
          </a:p>
          <a:p>
            <a:pPr marL="0" marR="0" lvl="0" indent="-203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3200"/>
              <a:buFont typeface="Garamond"/>
              <a:buChar char="◦"/>
            </a:pPr>
            <a:r>
              <a:rPr lang="en-US" sz="3200" dirty="0">
                <a:solidFill>
                  <a:schemeClr val="dk1"/>
                </a:solidFill>
              </a:rPr>
              <a:t>Filters to the right of dashboards since they are easier to find. </a:t>
            </a:r>
            <a:endParaRPr sz="3200" dirty="0">
              <a:solidFill>
                <a:schemeClr val="dk1"/>
              </a:solidFill>
            </a:endParaRPr>
          </a:p>
          <a:p>
            <a:pPr marL="0" marR="0" lvl="0" indent="-203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3200"/>
              <a:buFont typeface="Garamond"/>
              <a:buChar char="◦"/>
            </a:pPr>
            <a:r>
              <a:rPr lang="en-US" sz="3200" dirty="0">
                <a:solidFill>
                  <a:schemeClr val="dk1"/>
                </a:solidFill>
              </a:rPr>
              <a:t>Filtered down to most current years 2015-2020 (less data = faster website response)</a:t>
            </a:r>
            <a:endParaRPr sz="3200" dirty="0">
              <a:solidFill>
                <a:schemeClr val="dk1"/>
              </a:solidFill>
            </a:endParaRPr>
          </a:p>
          <a:p>
            <a:pPr marL="0" marR="0" lvl="0" indent="-203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3200"/>
              <a:buFont typeface="Garamond"/>
              <a:buChar char="◦"/>
            </a:pPr>
            <a:r>
              <a:rPr lang="en-US" sz="3200" dirty="0">
                <a:solidFill>
                  <a:schemeClr val="dk1"/>
                </a:solidFill>
              </a:rPr>
              <a:t>Bulk of data is categorical thus, used appropriate graphs to visualize data. (bar, lollipop, bubble) </a:t>
            </a:r>
            <a:endParaRPr sz="3200" dirty="0">
              <a:solidFill>
                <a:schemeClr val="dk1"/>
              </a:solidFill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6"/>
          <p:cNvSpPr/>
          <p:nvPr/>
        </p:nvSpPr>
        <p:spPr>
          <a:xfrm>
            <a:off x="0" y="-2384"/>
            <a:ext cx="12192000" cy="6858000"/>
          </a:xfrm>
          <a:prstGeom prst="rect">
            <a:avLst/>
          </a:prstGeom>
          <a:blipFill rotWithShape="1">
            <a:blip r:embed="rId3">
              <a:alphaModFix amt="40000"/>
            </a:blip>
            <a:tile tx="-133350" ty="330200" sx="85000" sy="85000" flip="xy" algn="tl"/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6"/>
          <p:cNvSpPr/>
          <p:nvPr/>
        </p:nvSpPr>
        <p:spPr>
          <a:xfrm>
            <a:off x="-1866" y="0"/>
            <a:ext cx="12193866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2" name="Google Shape;212;p6"/>
          <p:cNvPicPr preferRelativeResize="0"/>
          <p:nvPr/>
        </p:nvPicPr>
        <p:blipFill rotWithShape="1">
          <a:blip r:embed="rId4">
            <a:alphaModFix amt="5000"/>
          </a:blip>
          <a:srcRect t="3845"/>
          <a:stretch/>
        </p:blipFill>
        <p:spPr>
          <a:xfrm>
            <a:off x="20" y="10"/>
            <a:ext cx="12191979" cy="68579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6" descr="Laptop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474859" y="645106"/>
            <a:ext cx="3229275" cy="3229275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6"/>
          <p:cNvSpPr/>
          <p:nvPr/>
        </p:nvSpPr>
        <p:spPr>
          <a:xfrm>
            <a:off x="630501" y="4212709"/>
            <a:ext cx="10905302" cy="1997060"/>
          </a:xfrm>
          <a:prstGeom prst="rect">
            <a:avLst/>
          </a:prstGeom>
          <a:solidFill>
            <a:srgbClr val="3F3F3F"/>
          </a:solidFill>
          <a:ln>
            <a:noFill/>
          </a:ln>
          <a:effectLst>
            <a:outerShdw blurRad="50800" algn="ctr" rotWithShape="0">
              <a:srgbClr val="000000">
                <a:alpha val="65882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6"/>
          <p:cNvSpPr/>
          <p:nvPr/>
        </p:nvSpPr>
        <p:spPr>
          <a:xfrm>
            <a:off x="793348" y="4379135"/>
            <a:ext cx="10579608" cy="1664208"/>
          </a:xfrm>
          <a:prstGeom prst="rect">
            <a:avLst/>
          </a:prstGeom>
          <a:noFill/>
          <a:ln w="9525" cap="sq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6"/>
          <p:cNvSpPr txBox="1">
            <a:spLocks noGrp="1"/>
          </p:cNvSpPr>
          <p:nvPr>
            <p:ph type="ctrTitle"/>
          </p:nvPr>
        </p:nvSpPr>
        <p:spPr>
          <a:xfrm>
            <a:off x="925032" y="4519486"/>
            <a:ext cx="10366743" cy="1054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n-US" sz="4800">
                <a:solidFill>
                  <a:schemeClr val="lt1"/>
                </a:solidFill>
              </a:rPr>
              <a:t>WEBSITE WALK THROUGH</a:t>
            </a:r>
            <a:endParaRPr/>
          </a:p>
        </p:txBody>
      </p:sp>
      <p:sp>
        <p:nvSpPr>
          <p:cNvPr id="217" name="Google Shape;217;p6"/>
          <p:cNvSpPr txBox="1">
            <a:spLocks noGrp="1"/>
          </p:cNvSpPr>
          <p:nvPr>
            <p:ph type="subTitle" idx="1"/>
          </p:nvPr>
        </p:nvSpPr>
        <p:spPr>
          <a:xfrm>
            <a:off x="925033" y="5576777"/>
            <a:ext cx="10366744" cy="377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400" b="0" i="0" u="sng" strike="noStrike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https://boojaado.github.io/group1-project3/website/index.html</a:t>
            </a:r>
            <a:endParaRPr sz="1400" dirty="0">
              <a:solidFill>
                <a:schemeClr val="lt1"/>
              </a:solidFill>
            </a:endParaRPr>
          </a:p>
        </p:txBody>
      </p:sp>
      <p:pic>
        <p:nvPicPr>
          <p:cNvPr id="218" name="Google Shape;218;p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430409" y="1374378"/>
            <a:ext cx="1331181" cy="13311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Google Shape;224;p7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dk1">
              <a:alpha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9525" cap="sq" cmpd="sng">
            <a:solidFill>
              <a:srgbClr val="FEFEF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7" name="Google Shape;227;p7"/>
          <p:cNvPicPr preferRelativeResize="0"/>
          <p:nvPr/>
        </p:nvPicPr>
        <p:blipFill rotWithShape="1">
          <a:blip r:embed="rId3">
            <a:alphaModFix amt="5000"/>
          </a:blip>
          <a:srcRect/>
          <a:stretch/>
        </p:blipFill>
        <p:spPr>
          <a:xfrm>
            <a:off x="0" y="-3715"/>
            <a:ext cx="1219200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7"/>
          <p:cNvSpPr/>
          <p:nvPr/>
        </p:nvSpPr>
        <p:spPr>
          <a:xfrm>
            <a:off x="245534" y="237744"/>
            <a:ext cx="2926080" cy="6382512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7"/>
          <p:cNvSpPr/>
          <p:nvPr/>
        </p:nvSpPr>
        <p:spPr>
          <a:xfrm>
            <a:off x="419100" y="413053"/>
            <a:ext cx="2616201" cy="6064596"/>
          </a:xfrm>
          <a:prstGeom prst="rect">
            <a:avLst/>
          </a:prstGeom>
          <a:noFill/>
          <a:ln w="9525" cap="flat" cmpd="sng">
            <a:solidFill>
              <a:srgbClr val="FEFEF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7"/>
          <p:cNvSpPr txBox="1">
            <a:spLocks noGrp="1"/>
          </p:cNvSpPr>
          <p:nvPr>
            <p:ph type="title"/>
          </p:nvPr>
        </p:nvSpPr>
        <p:spPr>
          <a:xfrm>
            <a:off x="557720" y="612843"/>
            <a:ext cx="2312480" cy="1499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2800"/>
              <a:buFont typeface="Arial"/>
              <a:buNone/>
            </a:pPr>
            <a:r>
              <a:rPr lang="en-US" sz="2800">
                <a:solidFill>
                  <a:srgbClr val="FEFEFE"/>
                </a:solidFill>
              </a:rPr>
              <a:t>Key Takeaways</a:t>
            </a:r>
            <a:endParaRPr/>
          </a:p>
        </p:txBody>
      </p:sp>
      <p:sp>
        <p:nvSpPr>
          <p:cNvPr id="231" name="Google Shape;231;p7"/>
          <p:cNvSpPr txBox="1">
            <a:spLocks noGrp="1"/>
          </p:cNvSpPr>
          <p:nvPr>
            <p:ph type="body" idx="2"/>
          </p:nvPr>
        </p:nvSpPr>
        <p:spPr>
          <a:xfrm>
            <a:off x="557720" y="2149813"/>
            <a:ext cx="2312479" cy="3854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aramond"/>
              <a:buChar char="◦"/>
            </a:pPr>
            <a:r>
              <a:rPr lang="en-US" sz="1400" dirty="0">
                <a:solidFill>
                  <a:srgbClr val="FEFEFE"/>
                </a:solidFill>
              </a:rPr>
              <a:t>Race labeled as Other had the highest incidents of hate crime offences. 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aramond"/>
              <a:buChar char="◦"/>
            </a:pPr>
            <a:endParaRPr lang="en-US" sz="1400" dirty="0">
              <a:solidFill>
                <a:srgbClr val="FEFEFE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aramond"/>
              <a:buChar char="◦"/>
            </a:pPr>
            <a:r>
              <a:rPr lang="en-US" sz="1400" dirty="0">
                <a:solidFill>
                  <a:srgbClr val="FEFEFE"/>
                </a:solidFill>
              </a:rPr>
              <a:t>Second  race with the highest hate crime Offences committed was White in 2020</a:t>
            </a:r>
            <a:endParaRPr dirty="0"/>
          </a:p>
        </p:txBody>
      </p:sp>
      <p:sp>
        <p:nvSpPr>
          <p:cNvPr id="232" name="Google Shape;232;p7"/>
          <p:cNvSpPr/>
          <p:nvPr/>
        </p:nvSpPr>
        <p:spPr>
          <a:xfrm>
            <a:off x="3569764" y="413053"/>
            <a:ext cx="8212114" cy="6064596"/>
          </a:xfrm>
          <a:prstGeom prst="rect">
            <a:avLst/>
          </a:prstGeom>
          <a:noFill/>
          <a:ln w="9525" cap="sq" cmpd="sng">
            <a:solidFill>
              <a:srgbClr val="40404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3" name="Google Shape;233;p7"/>
          <p:cNvGrpSpPr/>
          <p:nvPr/>
        </p:nvGrpSpPr>
        <p:grpSpPr>
          <a:xfrm>
            <a:off x="4368462" y="237744"/>
            <a:ext cx="7599680" cy="1162390"/>
            <a:chOff x="0" y="0"/>
            <a:chExt cx="7599680" cy="1162390"/>
          </a:xfrm>
        </p:grpSpPr>
        <p:sp>
          <p:nvSpPr>
            <p:cNvPr id="234" name="Google Shape;234;p7"/>
            <p:cNvSpPr/>
            <p:nvPr/>
          </p:nvSpPr>
          <p:spPr>
            <a:xfrm>
              <a:off x="0" y="0"/>
              <a:ext cx="7599680" cy="1162390"/>
            </a:xfrm>
            <a:prstGeom prst="roundRect">
              <a:avLst>
                <a:gd name="adj" fmla="val 10000"/>
              </a:avLst>
            </a:prstGeom>
            <a:gradFill>
              <a:gsLst>
                <a:gs pos="0">
                  <a:schemeClr val="lt1"/>
                </a:gs>
                <a:gs pos="50000">
                  <a:srgbClr val="FDFDFD"/>
                </a:gs>
                <a:gs pos="100000">
                  <a:srgbClr val="FCFCFC"/>
                </a:gs>
              </a:gsLst>
              <a:lin ang="5400000" scaled="0"/>
            </a:gradFill>
            <a:ln>
              <a:noFill/>
            </a:ln>
            <a:effectLst>
              <a:outerShdw blurRad="38100" dist="12700" dir="5400000" algn="ctr" rotWithShape="0">
                <a:srgbClr val="000000">
                  <a:alpha val="62745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7"/>
            <p:cNvSpPr txBox="1"/>
            <p:nvPr/>
          </p:nvSpPr>
          <p:spPr>
            <a:xfrm>
              <a:off x="34045" y="34045"/>
              <a:ext cx="7370393" cy="109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18100" tIns="118100" rIns="118100" bIns="11810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100"/>
                <a:buFont typeface="Arial"/>
                <a:buNone/>
              </a:pPr>
              <a:r>
                <a:rPr lang="en-US" sz="31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What race had the highest hate crime Offences in the US in 2020?</a:t>
              </a:r>
              <a:endParaRPr/>
            </a:p>
          </p:txBody>
        </p:sp>
      </p:grpSp>
      <p:pic>
        <p:nvPicPr>
          <p:cNvPr id="236" name="Google Shape;236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042158" y="1603833"/>
            <a:ext cx="5267325" cy="439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8"/>
          <p:cNvSpPr txBox="1">
            <a:spLocks noGrp="1"/>
          </p:cNvSpPr>
          <p:nvPr>
            <p:ph type="title"/>
          </p:nvPr>
        </p:nvSpPr>
        <p:spPr>
          <a:xfrm>
            <a:off x="9121965" y="607392"/>
            <a:ext cx="2498197" cy="1592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800"/>
              <a:t>Key Takeaways</a:t>
            </a:r>
            <a:endParaRPr/>
          </a:p>
        </p:txBody>
      </p:sp>
      <p:grpSp>
        <p:nvGrpSpPr>
          <p:cNvPr id="242" name="Google Shape;242;p8"/>
          <p:cNvGrpSpPr/>
          <p:nvPr/>
        </p:nvGrpSpPr>
        <p:grpSpPr>
          <a:xfrm>
            <a:off x="297922" y="252485"/>
            <a:ext cx="7599680" cy="1162390"/>
            <a:chOff x="670560" y="1356122"/>
            <a:chExt cx="7599680" cy="1162390"/>
          </a:xfrm>
        </p:grpSpPr>
        <p:sp>
          <p:nvSpPr>
            <p:cNvPr id="243" name="Google Shape;243;p8"/>
            <p:cNvSpPr/>
            <p:nvPr/>
          </p:nvSpPr>
          <p:spPr>
            <a:xfrm>
              <a:off x="670560" y="1356122"/>
              <a:ext cx="7599680" cy="1162390"/>
            </a:xfrm>
            <a:prstGeom prst="roundRect">
              <a:avLst>
                <a:gd name="adj" fmla="val 10000"/>
              </a:avLst>
            </a:prstGeom>
            <a:gradFill>
              <a:gsLst>
                <a:gs pos="0">
                  <a:schemeClr val="lt1"/>
                </a:gs>
                <a:gs pos="50000">
                  <a:srgbClr val="FDFDFD"/>
                </a:gs>
                <a:gs pos="100000">
                  <a:srgbClr val="FCFCFC"/>
                </a:gs>
              </a:gsLst>
              <a:lin ang="5400000" scaled="0"/>
            </a:gradFill>
            <a:ln>
              <a:noFill/>
            </a:ln>
            <a:effectLst>
              <a:outerShdw blurRad="38100" dist="12700" dir="5400000" algn="ctr" rotWithShape="0">
                <a:srgbClr val="000000">
                  <a:alpha val="62745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8"/>
            <p:cNvSpPr txBox="1"/>
            <p:nvPr/>
          </p:nvSpPr>
          <p:spPr>
            <a:xfrm>
              <a:off x="704605" y="1390167"/>
              <a:ext cx="6105476" cy="109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18100" tIns="118100" rIns="118100" bIns="11810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100"/>
                <a:buFont typeface="Arial"/>
                <a:buNone/>
              </a:pPr>
              <a:r>
                <a:rPr lang="en-US" sz="31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What year had the most hate crime incidents?</a:t>
              </a:r>
              <a:endParaRPr/>
            </a:p>
          </p:txBody>
        </p:sp>
      </p:grpSp>
      <p:sp>
        <p:nvSpPr>
          <p:cNvPr id="245" name="Google Shape;245;p8"/>
          <p:cNvSpPr txBox="1"/>
          <p:nvPr/>
        </p:nvSpPr>
        <p:spPr>
          <a:xfrm>
            <a:off x="9121965" y="2396411"/>
            <a:ext cx="2599447" cy="3854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Garamond"/>
              <a:buChar char="◦"/>
            </a:pPr>
            <a:r>
              <a:rPr lang="en-US" sz="14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After going through the year filter, we found that 2020 had the most hate crime incidents occur.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Garamond"/>
              <a:buChar char="◦"/>
            </a:pPr>
            <a:r>
              <a:rPr lang="en-US" sz="14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Top two crimes with the most incidents were Intimidation and Destruction/Vandalism.</a:t>
            </a:r>
            <a:endParaRPr/>
          </a:p>
        </p:txBody>
      </p:sp>
      <p:pic>
        <p:nvPicPr>
          <p:cNvPr id="246" name="Google Shape;246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1838" y="1631807"/>
            <a:ext cx="7640116" cy="37819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9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dk1">
              <a:alpha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9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9525" cap="sq" cmpd="sng">
            <a:solidFill>
              <a:srgbClr val="FEFEF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6" name="Google Shape;256;p9"/>
          <p:cNvPicPr preferRelativeResize="0"/>
          <p:nvPr/>
        </p:nvPicPr>
        <p:blipFill rotWithShape="1">
          <a:blip r:embed="rId3">
            <a:alphaModFix amt="5000"/>
          </a:blip>
          <a:srcRect/>
          <a:stretch/>
        </p:blipFill>
        <p:spPr>
          <a:xfrm>
            <a:off x="0" y="-3715"/>
            <a:ext cx="1219200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9"/>
          <p:cNvSpPr/>
          <p:nvPr/>
        </p:nvSpPr>
        <p:spPr>
          <a:xfrm>
            <a:off x="245534" y="237744"/>
            <a:ext cx="2926080" cy="6382512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9"/>
          <p:cNvSpPr/>
          <p:nvPr/>
        </p:nvSpPr>
        <p:spPr>
          <a:xfrm>
            <a:off x="419100" y="413053"/>
            <a:ext cx="2616201" cy="6064596"/>
          </a:xfrm>
          <a:prstGeom prst="rect">
            <a:avLst/>
          </a:prstGeom>
          <a:noFill/>
          <a:ln w="9525" cap="flat" cmpd="sng">
            <a:solidFill>
              <a:srgbClr val="FEFEF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Google Shape;259;p9"/>
          <p:cNvSpPr txBox="1">
            <a:spLocks noGrp="1"/>
          </p:cNvSpPr>
          <p:nvPr>
            <p:ph type="title"/>
          </p:nvPr>
        </p:nvSpPr>
        <p:spPr>
          <a:xfrm>
            <a:off x="557720" y="612843"/>
            <a:ext cx="2312480" cy="1499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2800"/>
              <a:buFont typeface="Arial"/>
              <a:buNone/>
            </a:pPr>
            <a:r>
              <a:rPr lang="en-US" sz="2800">
                <a:solidFill>
                  <a:srgbClr val="FEFEFE"/>
                </a:solidFill>
              </a:rPr>
              <a:t>Key Takeaways</a:t>
            </a:r>
            <a:endParaRPr/>
          </a:p>
        </p:txBody>
      </p:sp>
      <p:sp>
        <p:nvSpPr>
          <p:cNvPr id="260" name="Google Shape;260;p9"/>
          <p:cNvSpPr txBox="1">
            <a:spLocks noGrp="1"/>
          </p:cNvSpPr>
          <p:nvPr>
            <p:ph type="body" idx="2"/>
          </p:nvPr>
        </p:nvSpPr>
        <p:spPr>
          <a:xfrm>
            <a:off x="557720" y="2149813"/>
            <a:ext cx="2312479" cy="3854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aramond"/>
              <a:buChar char="◦"/>
            </a:pPr>
            <a:r>
              <a:rPr lang="en-US" sz="1400">
                <a:solidFill>
                  <a:srgbClr val="FEFEFE"/>
                </a:solidFill>
              </a:rPr>
              <a:t>New Jersey had the highest number of hate crime incidents in 2020 with 1,428 incidents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Font typeface="Garamond"/>
              <a:buChar char="◦"/>
            </a:pPr>
            <a:r>
              <a:rPr lang="en-US" sz="1400">
                <a:solidFill>
                  <a:srgbClr val="FEFEFE"/>
                </a:solidFill>
              </a:rPr>
              <a:t>California came second in high number of hate crime incidents in 2020 with 1,339</a:t>
            </a:r>
            <a:endParaRPr/>
          </a:p>
          <a:p>
            <a:pPr marL="0" lvl="0" indent="889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Font typeface="Garamond"/>
              <a:buNone/>
            </a:pPr>
            <a:endParaRPr sz="1400">
              <a:solidFill>
                <a:srgbClr val="FEFEFE"/>
              </a:solidFill>
            </a:endParaRPr>
          </a:p>
        </p:txBody>
      </p:sp>
      <p:sp>
        <p:nvSpPr>
          <p:cNvPr id="261" name="Google Shape;261;p9"/>
          <p:cNvSpPr/>
          <p:nvPr/>
        </p:nvSpPr>
        <p:spPr>
          <a:xfrm>
            <a:off x="3569764" y="413053"/>
            <a:ext cx="8212114" cy="6064596"/>
          </a:xfrm>
          <a:prstGeom prst="rect">
            <a:avLst/>
          </a:prstGeom>
          <a:noFill/>
          <a:ln w="9525" cap="sq" cmpd="sng">
            <a:solidFill>
              <a:srgbClr val="40404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2" name="Google Shape;262;p9"/>
          <p:cNvGrpSpPr/>
          <p:nvPr/>
        </p:nvGrpSpPr>
        <p:grpSpPr>
          <a:xfrm>
            <a:off x="4337812" y="137160"/>
            <a:ext cx="7599680" cy="1162390"/>
            <a:chOff x="1341120" y="2712244"/>
            <a:chExt cx="7599680" cy="1162390"/>
          </a:xfrm>
        </p:grpSpPr>
        <p:sp>
          <p:nvSpPr>
            <p:cNvPr id="263" name="Google Shape;263;p9"/>
            <p:cNvSpPr/>
            <p:nvPr/>
          </p:nvSpPr>
          <p:spPr>
            <a:xfrm>
              <a:off x="1341120" y="2712244"/>
              <a:ext cx="7599680" cy="1162390"/>
            </a:xfrm>
            <a:prstGeom prst="roundRect">
              <a:avLst>
                <a:gd name="adj" fmla="val 10000"/>
              </a:avLst>
            </a:prstGeom>
            <a:gradFill>
              <a:gsLst>
                <a:gs pos="0">
                  <a:schemeClr val="lt1"/>
                </a:gs>
                <a:gs pos="50000">
                  <a:srgbClr val="FDFDFD"/>
                </a:gs>
                <a:gs pos="100000">
                  <a:srgbClr val="FCFCFC"/>
                </a:gs>
              </a:gsLst>
              <a:lin ang="5400000" scaled="0"/>
            </a:gradFill>
            <a:ln>
              <a:noFill/>
            </a:ln>
            <a:effectLst>
              <a:outerShdw blurRad="38100" dist="12700" dir="5400000" algn="ctr" rotWithShape="0">
                <a:srgbClr val="000000">
                  <a:alpha val="62745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9"/>
            <p:cNvSpPr txBox="1"/>
            <p:nvPr/>
          </p:nvSpPr>
          <p:spPr>
            <a:xfrm>
              <a:off x="1375165" y="2746289"/>
              <a:ext cx="6105476" cy="109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18100" tIns="118100" rIns="118100" bIns="11810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100"/>
                <a:buFont typeface="Arial"/>
                <a:buNone/>
              </a:pPr>
              <a:r>
                <a:rPr lang="en-US" sz="31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What state had the most hate crime incidents in 2020?</a:t>
              </a:r>
              <a:endParaRPr/>
            </a:p>
          </p:txBody>
        </p:sp>
      </p:grpSp>
      <p:pic>
        <p:nvPicPr>
          <p:cNvPr id="265" name="Google Shape;265;p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868516" y="1558562"/>
            <a:ext cx="7765764" cy="42326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avonVTI">
  <a:themeElements>
    <a:clrScheme name="Marquee">
      <a:dk1>
        <a:srgbClr val="000000"/>
      </a:dk1>
      <a:lt1>
        <a:srgbClr val="FFFFFF"/>
      </a:lt1>
      <a:dk2>
        <a:srgbClr val="5E5E5E"/>
      </a:dk2>
      <a:lt2>
        <a:srgbClr val="DDDDDD"/>
      </a:lt2>
      <a:accent1>
        <a:srgbClr val="418AB3"/>
      </a:accent1>
      <a:accent2>
        <a:srgbClr val="A6B727"/>
      </a:accent2>
      <a:accent3>
        <a:srgbClr val="F69200"/>
      </a:accent3>
      <a:accent4>
        <a:srgbClr val="838383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avonVTI">
  <a:themeElements>
    <a:clrScheme name="Marquee">
      <a:dk1>
        <a:srgbClr val="000000"/>
      </a:dk1>
      <a:lt1>
        <a:srgbClr val="FFFFFF"/>
      </a:lt1>
      <a:dk2>
        <a:srgbClr val="5E5E5E"/>
      </a:dk2>
      <a:lt2>
        <a:srgbClr val="DDDDDD"/>
      </a:lt2>
      <a:accent1>
        <a:srgbClr val="418AB3"/>
      </a:accent1>
      <a:accent2>
        <a:srgbClr val="A6B727"/>
      </a:accent2>
      <a:accent3>
        <a:srgbClr val="F69200"/>
      </a:accent3>
      <a:accent4>
        <a:srgbClr val="838383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avonVTI">
  <a:themeElements>
    <a:clrScheme name="Median">
      <a:dk1>
        <a:srgbClr val="000000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SavonVTI">
  <a:themeElements>
    <a:clrScheme name="Median">
      <a:dk1>
        <a:srgbClr val="000000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496</Words>
  <Application>Microsoft Office PowerPoint</Application>
  <PresentationFormat>Widescreen</PresentationFormat>
  <Paragraphs>79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14</vt:i4>
      </vt:variant>
    </vt:vector>
  </HeadingPairs>
  <TitlesOfParts>
    <vt:vector size="23" baseType="lpstr">
      <vt:lpstr>Arial</vt:lpstr>
      <vt:lpstr>Lato</vt:lpstr>
      <vt:lpstr>Garamond</vt:lpstr>
      <vt:lpstr>Open Sans</vt:lpstr>
      <vt:lpstr>Calibri</vt:lpstr>
      <vt:lpstr>SavonVTI</vt:lpstr>
      <vt:lpstr>SavonVTI</vt:lpstr>
      <vt:lpstr>SavonVTI</vt:lpstr>
      <vt:lpstr>SavonVTI</vt:lpstr>
      <vt:lpstr>HATE CRIME IN THE US 2015-2020</vt:lpstr>
      <vt:lpstr>Agenda</vt:lpstr>
      <vt:lpstr>Our Data</vt:lpstr>
      <vt:lpstr>Research Questions</vt:lpstr>
      <vt:lpstr>Design</vt:lpstr>
      <vt:lpstr>WEBSITE WALK THROUGH</vt:lpstr>
      <vt:lpstr>Key Takeaways</vt:lpstr>
      <vt:lpstr>Key Takeaways</vt:lpstr>
      <vt:lpstr>Key Takeaways</vt:lpstr>
      <vt:lpstr>Future Work</vt:lpstr>
      <vt:lpstr>PowerPoint Presentation</vt:lpstr>
      <vt:lpstr>You can help!</vt:lpstr>
      <vt:lpstr>Citations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HATE CRIME IN THE US 2015-2020</dc:title>
  <dc:creator>Yarely Vargas</dc:creator>
  <cp:lastModifiedBy>Yarely Vargas</cp:lastModifiedBy>
  <cp:revision>1</cp:revision>
  <dcterms:created xsi:type="dcterms:W3CDTF">2022-04-09T17:56:24Z</dcterms:created>
  <dcterms:modified xsi:type="dcterms:W3CDTF">2022-04-18T23:38:42Z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